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embeddedFontLst>
    <p:embeddedFont>
      <p:font typeface="Constantia" panose="02030602050306030303" pitchFamily="18" charset="0"/>
      <p:regular r:id="rId10"/>
      <p:bold r:id="rId11"/>
      <p:italic r:id="rId12"/>
      <p:boldItalic r:id="rId13"/>
    </p:embeddedFon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Tw Cen MT" panose="020B0602020104020603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altLang="fr-FR" dirty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fr-FR" altLang="fr-FR" b="1" dirty="0">
                <a:solidFill>
                  <a:srgbClr val="00B050"/>
                </a:solidFill>
                <a:latin typeface="Constantia" panose="02030602050306030303" pitchFamily="18" charset="0"/>
              </a:rPr>
              <a:t>les RPS – un enjeu de santé publique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4680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           </a:t>
            </a:r>
            <a:r>
              <a:rPr lang="fr-FR" b="1" dirty="0">
                <a:solidFill>
                  <a:srgbClr val="00B050"/>
                </a:solidFill>
              </a:rPr>
              <a:t>Les RPS – Etat des lieux en France  </a:t>
            </a:r>
            <a:br>
              <a:rPr lang="fr-FR" b="1" dirty="0">
                <a:solidFill>
                  <a:srgbClr val="00B050"/>
                </a:solidFill>
              </a:rPr>
            </a:br>
            <a:r>
              <a:rPr lang="fr-FR" b="1" dirty="0">
                <a:solidFill>
                  <a:srgbClr val="00B050"/>
                </a:solidFill>
              </a:rPr>
              <a:t>                            En France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En Europe  28 % des travailleurs seraient “exposés à au moins un facteur susceptible d’affecter de manière défavorable leur  bien-être mental”, soit 56 millions de travailleurs</a:t>
            </a:r>
          </a:p>
          <a:p>
            <a:r>
              <a:rPr lang="fr-FR" dirty="0"/>
              <a:t>L’ANACT estime à 300-400 suicides par an en lien avec le travail 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262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447870"/>
            <a:ext cx="9905998" cy="933062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Les RPS – Etat des lieux en France</a:t>
            </a:r>
            <a:br>
              <a:rPr lang="fr-FR" b="1" dirty="0">
                <a:solidFill>
                  <a:srgbClr val="00B050"/>
                </a:solidFill>
              </a:rPr>
            </a:br>
            <a:r>
              <a:rPr lang="fr-FR" b="1" dirty="0">
                <a:solidFill>
                  <a:srgbClr val="00B050"/>
                </a:solidFill>
              </a:rPr>
              <a:t> En France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261" y="1380932"/>
            <a:ext cx="9442580" cy="5327778"/>
          </a:xfrm>
        </p:spPr>
      </p:pic>
    </p:spTree>
    <p:extLst>
      <p:ext uri="{BB962C8B-B14F-4D97-AF65-F5344CB8AC3E}">
        <p14:creationId xmlns:p14="http://schemas.microsoft.com/office/powerpoint/2010/main" val="890687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533401"/>
            <a:ext cx="10515600" cy="839788"/>
          </a:xfrm>
        </p:spPr>
        <p:txBody>
          <a:bodyPr>
            <a:normAutofit fontScale="90000"/>
          </a:bodyPr>
          <a:lstStyle/>
          <a:p>
            <a:pPr algn="ctr"/>
            <a:br>
              <a:rPr lang="fr-FR" dirty="0">
                <a:solidFill>
                  <a:srgbClr val="FF0000"/>
                </a:solidFill>
              </a:rPr>
            </a:br>
            <a:r>
              <a:rPr lang="fr-FR" sz="3600" b="1" dirty="0">
                <a:solidFill>
                  <a:srgbClr val="00B050"/>
                </a:solidFill>
              </a:rPr>
              <a:t>Le Syndrome d’épuisement professionnel </a:t>
            </a:r>
            <a:br>
              <a:rPr lang="fr-FR" sz="3600" b="1" dirty="0">
                <a:solidFill>
                  <a:srgbClr val="00B050"/>
                </a:solidFill>
              </a:rPr>
            </a:br>
            <a:r>
              <a:rPr lang="fr-FR" sz="3600" b="1" dirty="0">
                <a:solidFill>
                  <a:srgbClr val="00B050"/>
                </a:solidFill>
              </a:rPr>
              <a:t>Combien  de salariés à risques ?</a:t>
            </a:r>
            <a:br>
              <a:rPr lang="fr-FR" dirty="0"/>
            </a:b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52575"/>
            <a:ext cx="10515600" cy="4624388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fr-FR" dirty="0"/>
              <a:t>         3,2 millions d’actifs en risque élevé de </a:t>
            </a:r>
            <a:r>
              <a:rPr lang="fr-FR" dirty="0" err="1"/>
              <a:t>burn</a:t>
            </a:r>
            <a:r>
              <a:rPr lang="fr-FR" dirty="0"/>
              <a:t> out </a:t>
            </a:r>
          </a:p>
          <a:p>
            <a:pPr marL="0" indent="0">
              <a:spcAft>
                <a:spcPts val="0"/>
              </a:spcAft>
              <a:buNone/>
            </a:pPr>
            <a:r>
              <a:rPr lang="fr-FR" dirty="0"/>
              <a:t>         12,6% des actifs occupés en risque élevé de </a:t>
            </a:r>
            <a:r>
              <a:rPr lang="fr-FR" dirty="0" err="1"/>
              <a:t>burn</a:t>
            </a:r>
            <a:r>
              <a:rPr lang="fr-FR" dirty="0"/>
              <a:t> out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Tous droits réservés CFE-CGC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2562330"/>
            <a:ext cx="7798771" cy="37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562709"/>
            <a:ext cx="9601196" cy="1127980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Enquête </a:t>
            </a:r>
            <a:r>
              <a:rPr lang="fr-FR" b="1" dirty="0" err="1">
                <a:solidFill>
                  <a:srgbClr val="00B050"/>
                </a:solidFill>
              </a:rPr>
              <a:t>Technologia</a:t>
            </a:r>
            <a:r>
              <a:rPr lang="fr-FR" b="1" dirty="0">
                <a:solidFill>
                  <a:srgbClr val="00B050"/>
                </a:solidFill>
              </a:rPr>
              <a:t> 2014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690688"/>
            <a:ext cx="8496299" cy="4403109"/>
          </a:xfr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Tous droits réservés CFE-CGC </a:t>
            </a:r>
          </a:p>
        </p:txBody>
      </p:sp>
    </p:spTree>
    <p:extLst>
      <p:ext uri="{BB962C8B-B14F-4D97-AF65-F5344CB8AC3E}">
        <p14:creationId xmlns:p14="http://schemas.microsoft.com/office/powerpoint/2010/main" val="208807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452177"/>
            <a:ext cx="9601196" cy="1273112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Enquête </a:t>
            </a:r>
            <a:r>
              <a:rPr lang="fr-FR" b="1" dirty="0" err="1">
                <a:solidFill>
                  <a:srgbClr val="00B050"/>
                </a:solidFill>
              </a:rPr>
              <a:t>Technologia</a:t>
            </a:r>
            <a:r>
              <a:rPr lang="fr-FR" b="1" dirty="0">
                <a:solidFill>
                  <a:srgbClr val="00B050"/>
                </a:solidFill>
              </a:rPr>
              <a:t> ( suite)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5" y="1781041"/>
            <a:ext cx="8439150" cy="3987934"/>
          </a:xfr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295402" y="5768975"/>
            <a:ext cx="7305900" cy="279400"/>
          </a:xfrm>
        </p:spPr>
        <p:txBody>
          <a:bodyPr/>
          <a:lstStyle/>
          <a:p>
            <a:r>
              <a:rPr lang="fr-FR" dirty="0"/>
              <a:t>Tous droits réservés CFE-CGC </a:t>
            </a:r>
          </a:p>
        </p:txBody>
      </p:sp>
    </p:spTree>
    <p:extLst>
      <p:ext uri="{BB962C8B-B14F-4D97-AF65-F5344CB8AC3E}">
        <p14:creationId xmlns:p14="http://schemas.microsoft.com/office/powerpoint/2010/main" val="101677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Les RPS – Quel coût</a:t>
            </a:r>
            <a:br>
              <a:rPr lang="fr-FR" b="1" dirty="0">
                <a:solidFill>
                  <a:srgbClr val="00B050"/>
                </a:solidFill>
              </a:rPr>
            </a:br>
            <a:r>
              <a:rPr lang="fr-FR" b="1" dirty="0">
                <a:solidFill>
                  <a:srgbClr val="00B050"/>
                </a:solidFill>
              </a:rPr>
              <a:t>  En Europe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738" y="2097089"/>
            <a:ext cx="10412963" cy="3529270"/>
          </a:xfrm>
        </p:spPr>
      </p:pic>
    </p:spTree>
    <p:extLst>
      <p:ext uri="{BB962C8B-B14F-4D97-AF65-F5344CB8AC3E}">
        <p14:creationId xmlns:p14="http://schemas.microsoft.com/office/powerpoint/2010/main" val="4107642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Les RPS – Quel coût</a:t>
            </a:r>
            <a:br>
              <a:rPr lang="fr-FR" b="1" dirty="0">
                <a:solidFill>
                  <a:srgbClr val="00B050"/>
                </a:solidFill>
              </a:rPr>
            </a:br>
            <a:r>
              <a:rPr lang="fr-FR" b="1" dirty="0">
                <a:solidFill>
                  <a:srgbClr val="00B050"/>
                </a:solidFill>
              </a:rPr>
              <a:t>  En FRANCE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9714" y="2239347"/>
            <a:ext cx="10067699" cy="3489649"/>
          </a:xfrm>
        </p:spPr>
      </p:pic>
    </p:spTree>
    <p:extLst>
      <p:ext uri="{BB962C8B-B14F-4D97-AF65-F5344CB8AC3E}">
        <p14:creationId xmlns:p14="http://schemas.microsoft.com/office/powerpoint/2010/main" val="2494185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32</TotalTime>
  <Words>119</Words>
  <Application>Microsoft Office PowerPoint</Application>
  <PresentationFormat>Grand écran</PresentationFormat>
  <Paragraphs>15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Constantia</vt:lpstr>
      <vt:lpstr>Trebuchet MS</vt:lpstr>
      <vt:lpstr>Tw Cen MT</vt:lpstr>
      <vt:lpstr>Circuit</vt:lpstr>
      <vt:lpstr> les RPS – un enjeu de santé publique</vt:lpstr>
      <vt:lpstr>           Les RPS – Etat des lieux en France                               En France </vt:lpstr>
      <vt:lpstr>Les RPS – Etat des lieux en France  En France</vt:lpstr>
      <vt:lpstr> Le Syndrome d’épuisement professionnel  Combien  de salariés à risques ?  </vt:lpstr>
      <vt:lpstr>Enquête Technologia 2014 </vt:lpstr>
      <vt:lpstr>Enquête Technologia ( suite) </vt:lpstr>
      <vt:lpstr>Les RPS – Quel coût   En Europe </vt:lpstr>
      <vt:lpstr>Les RPS – Quel coût   En FRANCE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RPS – un enjeu de santé publique</dc:title>
  <dc:creator>CHRISTIAN EXPERT</dc:creator>
  <cp:lastModifiedBy>CHRISTIAN EXPERT</cp:lastModifiedBy>
  <cp:revision>7</cp:revision>
  <dcterms:created xsi:type="dcterms:W3CDTF">2017-03-04T14:56:14Z</dcterms:created>
  <dcterms:modified xsi:type="dcterms:W3CDTF">2017-05-10T10:45:48Z</dcterms:modified>
</cp:coreProperties>
</file>