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98" r:id="rId2"/>
    <p:sldId id="315" r:id="rId3"/>
    <p:sldId id="374" r:id="rId4"/>
    <p:sldId id="376" r:id="rId5"/>
    <p:sldId id="381" r:id="rId6"/>
    <p:sldId id="365" r:id="rId7"/>
    <p:sldId id="377" r:id="rId8"/>
    <p:sldId id="379" r:id="rId9"/>
    <p:sldId id="345" r:id="rId10"/>
    <p:sldId id="375" r:id="rId11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ijl, licht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Stijl, gemiddeld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583" autoAdjust="0"/>
    <p:restoredTop sz="78177" autoAdjust="0"/>
  </p:normalViewPr>
  <p:slideViewPr>
    <p:cSldViewPr snapToGrid="0">
      <p:cViewPr varScale="1">
        <p:scale>
          <a:sx n="108" d="100"/>
          <a:sy n="108" d="100"/>
        </p:scale>
        <p:origin x="776" y="2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14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911" y="0"/>
            <a:ext cx="2946144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5F737A-F5F9-4393-A64F-210161C04026}" type="datetimeFigureOut">
              <a:rPr lang="fr-BE" smtClean="0"/>
              <a:t>5/06/18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164"/>
            <a:ext cx="294614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911" y="9428164"/>
            <a:ext cx="2946144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6049CE-6544-4FFF-83D3-8EFCC0F4C39B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383616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8C967D-8F92-4AB3-95D6-1E1CA64109E1}" type="datetimeFigureOut">
              <a:rPr lang="pl-PL" smtClean="0"/>
              <a:t>05.06.2018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938079-8032-4035-8070-14507E884656}" type="slidenum">
              <a:rPr lang="pl-PL" smtClean="0"/>
              <a:t>‹nr.›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6934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nl-NL"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3229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nl-NL"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7662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938079-8032-4035-8070-14507E884656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4158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nl-NL"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87691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nl-NL"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35414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nl-NL"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7487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4350326"/>
            <a:ext cx="9144000" cy="90747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EF706-8C52-4169-914D-D39806BC5A4E}" type="datetime10">
              <a:rPr lang="pl-PL" smtClean="0"/>
              <a:t>15:44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6D967-CE63-4FE0-ABEC-9625E1D046F2}" type="slidenum">
              <a:rPr lang="pl-PL" smtClean="0"/>
              <a:t>‹nr.›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5095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565564" y="1825625"/>
            <a:ext cx="9788236" cy="4351338"/>
          </a:xfrm>
        </p:spPr>
        <p:txBody>
          <a:bodyPr/>
          <a:lstStyle>
            <a:lvl1pPr>
              <a:buClr>
                <a:schemeClr val="accent6">
                  <a:lumMod val="75000"/>
                </a:schemeClr>
              </a:buClr>
              <a:defRPr>
                <a:solidFill>
                  <a:schemeClr val="accent2">
                    <a:lumMod val="50000"/>
                  </a:schemeClr>
                </a:solidFill>
              </a:defRPr>
            </a:lvl1pPr>
            <a:lvl2pPr>
              <a:buClr>
                <a:schemeClr val="accent6">
                  <a:lumMod val="75000"/>
                </a:schemeClr>
              </a:buClr>
              <a:defRPr>
                <a:solidFill>
                  <a:schemeClr val="accent2">
                    <a:lumMod val="50000"/>
                  </a:schemeClr>
                </a:solidFill>
              </a:defRPr>
            </a:lvl2pPr>
            <a:lvl3pPr>
              <a:buClr>
                <a:schemeClr val="accent6">
                  <a:lumMod val="75000"/>
                </a:schemeClr>
              </a:buClr>
              <a:defRPr>
                <a:solidFill>
                  <a:schemeClr val="accent2">
                    <a:lumMod val="50000"/>
                  </a:schemeClr>
                </a:solidFill>
              </a:defRPr>
            </a:lvl3pPr>
            <a:lvl4pPr>
              <a:buClr>
                <a:schemeClr val="accent6">
                  <a:lumMod val="75000"/>
                </a:schemeClr>
              </a:buClr>
              <a:defRPr>
                <a:solidFill>
                  <a:schemeClr val="accent2">
                    <a:lumMod val="50000"/>
                  </a:schemeClr>
                </a:solidFill>
              </a:defRPr>
            </a:lvl4pPr>
            <a:lvl5pPr>
              <a:buClr>
                <a:schemeClr val="accent6">
                  <a:lumMod val="75000"/>
                </a:schemeClr>
              </a:buClr>
              <a:defRPr>
                <a:solidFill>
                  <a:schemeClr val="accent2">
                    <a:lumMod val="50000"/>
                  </a:schemeClr>
                </a:solidFill>
              </a:defRPr>
            </a:lvl5pPr>
          </a:lstStyle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8FC6-EFD2-44D5-8CF8-F1EAA2C32208}" type="datetime10">
              <a:rPr lang="pl-PL" smtClean="0"/>
              <a:t>15:44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6D967-CE63-4FE0-ABEC-9625E1D046F2}" type="slidenum">
              <a:rPr lang="pl-PL" smtClean="0"/>
              <a:t>‹nr.›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3417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97382" y="1709738"/>
            <a:ext cx="8050068" cy="2852737"/>
          </a:xfrm>
        </p:spPr>
        <p:txBody>
          <a:bodyPr anchor="b"/>
          <a:lstStyle>
            <a:lvl1pPr algn="r">
              <a:defRPr sz="6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105890" y="5043055"/>
            <a:ext cx="9241559" cy="1046595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3AE0C-9F1B-49B5-8491-BDE8D7F6E3F0}" type="datetime10">
              <a:rPr lang="pl-PL" smtClean="0"/>
              <a:t>15:44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6D967-CE63-4FE0-ABEC-9625E1D046F2}" type="slidenum">
              <a:rPr lang="pl-PL" smtClean="0"/>
              <a:t>‹nr.›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81667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184564" y="578715"/>
            <a:ext cx="5181600" cy="5960629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518564" y="578715"/>
            <a:ext cx="5181600" cy="5960629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75000"/>
                  </a:schemeClr>
                </a:solidFill>
              </a:defRPr>
            </a:lvl5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A991-CDD6-4FDC-8988-7D75634EA98D}" type="datetime10">
              <a:rPr lang="pl-PL" smtClean="0"/>
              <a:t>15:44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6D967-CE63-4FE0-ABEC-9625E1D046F2}" type="slidenum">
              <a:rPr lang="pl-PL" smtClean="0"/>
              <a:t>‹nr.›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36741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89170" y="54509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089170" y="1369003"/>
            <a:ext cx="5157787" cy="5198052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4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421582" y="54509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421582" y="1369003"/>
            <a:ext cx="5183188" cy="5198052"/>
          </a:xfr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3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3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3">
                    <a:lumMod val="50000"/>
                  </a:schemeClr>
                </a:solidFill>
              </a:defRPr>
            </a:lvl5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EF3CD-F876-411C-A4DC-88615E751986}" type="datetime10">
              <a:rPr lang="pl-PL" smtClean="0"/>
              <a:t>15:44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6D967-CE63-4FE0-ABEC-9625E1D046F2}" type="slidenum">
              <a:rPr lang="pl-PL" smtClean="0"/>
              <a:t>‹nr.›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1694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DE640-57C7-4FE4-94D3-89CF3B954BE9}" type="datetime10">
              <a:rPr lang="pl-PL" smtClean="0"/>
              <a:t>15:44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6D967-CE63-4FE0-ABEC-9625E1D046F2}" type="slidenum">
              <a:rPr lang="pl-PL" smtClean="0"/>
              <a:t>‹nr.›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2878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897DE-6A20-4A38-A4A9-976587B159C2}" type="datetime10">
              <a:rPr lang="pl-PL" smtClean="0"/>
              <a:t>15:44</a:t>
            </a:fld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6D967-CE63-4FE0-ABEC-9625E1D046F2}" type="slidenum">
              <a:rPr lang="pl-PL" smtClean="0"/>
              <a:t>‹nr.›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8016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38552" y="498764"/>
            <a:ext cx="4785157" cy="997527"/>
          </a:xfrm>
        </p:spPr>
        <p:txBody>
          <a:bodyPr anchor="b"/>
          <a:lstStyle>
            <a:lvl1pPr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338552" y="1530927"/>
            <a:ext cx="4785157" cy="5091546"/>
          </a:xfrm>
        </p:spPr>
        <p:txBody>
          <a:bodyPr>
            <a:normAutofit/>
          </a:bodyPr>
          <a:lstStyle>
            <a:lvl1pPr marL="342900" indent="-342900">
              <a:buClr>
                <a:srgbClr val="FFC000"/>
              </a:buClr>
              <a:buFont typeface="Arial" panose="020B0604020202020204" pitchFamily="34" charset="0"/>
              <a:buChar char="•"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809D5-61B1-43ED-9A07-3B69FE78DA7A}" type="datetime10">
              <a:rPr lang="pl-PL" smtClean="0"/>
              <a:t>15:44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6D967-CE63-4FE0-ABEC-9625E1D046F2}" type="slidenum">
              <a:rPr lang="pl-PL" smtClean="0"/>
              <a:t>‹nr.›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64841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52B32-23DB-470E-BAE7-CA8C5B0668F0}" type="datetime10">
              <a:rPr lang="pl-PL" smtClean="0"/>
              <a:t>15:44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6D967-CE63-4FE0-ABEC-9625E1D046F2}" type="slidenum">
              <a:rPr lang="pl-PL" smtClean="0"/>
              <a:t>‹nr.›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691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49C7E-BCAA-4D2D-9267-A2651E676BD3}" type="datetime10">
              <a:rPr lang="pl-PL" smtClean="0"/>
              <a:t>15:44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6D967-CE63-4FE0-ABEC-9625E1D046F2}" type="slidenum">
              <a:rPr lang="pl-PL" smtClean="0"/>
              <a:t>‹nr.›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5311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864B7-6477-486F-BF0E-1C0948268960}" type="datetime10">
              <a:rPr lang="pl-PL" smtClean="0"/>
              <a:t>15:44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6D967-CE63-4FE0-ABEC-9625E1D046F2}" type="slidenum">
              <a:rPr lang="pl-PL" smtClean="0"/>
              <a:t>‹nr.›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44337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 rot="16200000">
            <a:off x="11748657" y="6414655"/>
            <a:ext cx="651164" cy="235526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84E26-420C-45CE-804D-7B0DD767C382}" type="datetime10">
              <a:rPr lang="pl-PL" smtClean="0"/>
              <a:pPr/>
              <a:t>15:44</a:t>
            </a:fld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 rot="16200000">
            <a:off x="11748657" y="5763490"/>
            <a:ext cx="651164" cy="235525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6D967-CE63-4FE0-ABEC-9625E1D046F2}" type="slidenum">
              <a:rPr lang="pl-PL" smtClean="0"/>
              <a:pPr/>
              <a:t>‹nr.›</a:t>
            </a:fld>
            <a:endParaRPr lang="pl-PL" dirty="0"/>
          </a:p>
        </p:txBody>
      </p:sp>
      <p:sp>
        <p:nvSpPr>
          <p:cNvPr id="8" name="Prostokąt: zaokrąglone rogi 7"/>
          <p:cNvSpPr/>
          <p:nvPr userDrawn="1"/>
        </p:nvSpPr>
        <p:spPr>
          <a:xfrm>
            <a:off x="216474" y="471055"/>
            <a:ext cx="135659" cy="1219633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4" y="6001564"/>
            <a:ext cx="787977" cy="798210"/>
          </a:xfrm>
          <a:prstGeom prst="rect">
            <a:avLst/>
          </a:prstGeom>
        </p:spPr>
      </p:pic>
      <p:sp>
        <p:nvSpPr>
          <p:cNvPr id="10" name="Prostokąt: zaokrąglone rogi 9"/>
          <p:cNvSpPr/>
          <p:nvPr userDrawn="1"/>
        </p:nvSpPr>
        <p:spPr>
          <a:xfrm>
            <a:off x="408420" y="2022764"/>
            <a:ext cx="110836" cy="526473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: zaokrąglone rogi 10"/>
          <p:cNvSpPr/>
          <p:nvPr userDrawn="1"/>
        </p:nvSpPr>
        <p:spPr>
          <a:xfrm>
            <a:off x="216475" y="3463637"/>
            <a:ext cx="135659" cy="80089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: zaokrąglone rogi 11"/>
          <p:cNvSpPr/>
          <p:nvPr userDrawn="1"/>
        </p:nvSpPr>
        <p:spPr>
          <a:xfrm>
            <a:off x="491693" y="4447309"/>
            <a:ext cx="131761" cy="106679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4316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6"/>
          <p:cNvSpPr txBox="1">
            <a:spLocks noChangeArrowheads="1"/>
          </p:cNvSpPr>
          <p:nvPr/>
        </p:nvSpPr>
        <p:spPr bwMode="auto">
          <a:xfrm>
            <a:off x="2505529" y="1244601"/>
            <a:ext cx="7594600" cy="3164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>
            <a:spAutoFit/>
          </a:bodyPr>
          <a:lstStyle>
            <a:lvl1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fr-FR" altLang="nl-NL" sz="40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Meeting of AEMH and FEMS</a:t>
            </a:r>
          </a:p>
          <a:p>
            <a:pPr algn="ctr" eaLnBrk="1" hangingPunct="1">
              <a:defRPr/>
            </a:pPr>
            <a:endParaRPr lang="fr-FR" altLang="nl-NL" sz="1400" dirty="0">
              <a:solidFill>
                <a:srgbClr val="00009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defRPr/>
            </a:pPr>
            <a:r>
              <a:rPr lang="fr-FR" altLang="nl-NL" sz="3200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Lisbon</a:t>
            </a:r>
            <a:r>
              <a:rPr lang="fr-FR" altLang="nl-NL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fr-FR" altLang="nl-NL" sz="3200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June</a:t>
            </a:r>
            <a:r>
              <a:rPr lang="fr-FR" altLang="nl-NL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9th 2018</a:t>
            </a:r>
          </a:p>
          <a:p>
            <a:pPr algn="ctr" eaLnBrk="1" hangingPunct="1">
              <a:defRPr/>
            </a:pPr>
            <a:endParaRPr lang="fr-FR" altLang="nl-NL" sz="14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defRPr/>
            </a:pPr>
            <a:endParaRPr lang="fr-FR" altLang="nl-NL" sz="8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defRPr/>
            </a:pPr>
            <a:r>
              <a:rPr lang="fr-FR" altLang="nl-NL" sz="28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Dr. Bernard Maillet</a:t>
            </a:r>
          </a:p>
          <a:p>
            <a:pPr algn="ctr" eaLnBrk="1" hangingPunct="1">
              <a:defRPr/>
            </a:pPr>
            <a:r>
              <a:rPr lang="fr-FR" altLang="nl-NL" sz="20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UEMS </a:t>
            </a:r>
            <a:r>
              <a:rPr lang="fr-FR" altLang="nl-NL" sz="2000" i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Treasurer</a:t>
            </a:r>
            <a:endParaRPr lang="fr-FR" altLang="nl-NL" sz="2000" i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defRPr/>
            </a:pPr>
            <a:endParaRPr lang="fr-FR" altLang="nl-NL" sz="800" i="1" dirty="0">
              <a:solidFill>
                <a:srgbClr val="00009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defRPr/>
            </a:pPr>
            <a:endParaRPr lang="fr-FR" altLang="nl-NL" sz="1800" i="1" dirty="0">
              <a:solidFill>
                <a:srgbClr val="00009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93311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06700" y="0"/>
            <a:ext cx="7251700" cy="1371600"/>
          </a:xfrm>
          <a:noFill/>
        </p:spPr>
        <p:txBody>
          <a:bodyPr/>
          <a:lstStyle/>
          <a:p>
            <a:pPr algn="ctr">
              <a:defRPr/>
            </a:pPr>
            <a:r>
              <a:rPr lang="fr-BE" altLang="nl-NL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-128"/>
              </a:rPr>
              <a:t>New </a:t>
            </a:r>
            <a:r>
              <a:rPr lang="fr-BE" altLang="nl-NL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-128"/>
              </a:rPr>
              <a:t>Premises</a:t>
            </a:r>
            <a:br>
              <a:rPr lang="fr-BE" altLang="nl-NL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-128"/>
              </a:rPr>
            </a:br>
            <a:r>
              <a:rPr lang="fr-BE" altLang="nl-NL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-128"/>
              </a:rPr>
              <a:t>European</a:t>
            </a:r>
            <a:r>
              <a:rPr lang="fr-BE" altLang="nl-NL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-128"/>
              </a:rPr>
              <a:t> </a:t>
            </a:r>
            <a:r>
              <a:rPr lang="fr-BE" altLang="nl-NL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-128"/>
              </a:rPr>
              <a:t>Domus</a:t>
            </a:r>
            <a:r>
              <a:rPr lang="fr-BE" altLang="nl-NL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-128"/>
              </a:rPr>
              <a:t> </a:t>
            </a:r>
            <a:r>
              <a:rPr lang="fr-BE" altLang="nl-NL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-128"/>
              </a:rPr>
              <a:t>Medica</a:t>
            </a:r>
            <a:endParaRPr lang="nl-NL" altLang="nl-NL" dirty="0">
              <a:solidFill>
                <a:schemeClr val="accent2">
                  <a:lumMod val="75000"/>
                </a:schemeClr>
              </a:solidFill>
              <a:latin typeface="Arial" charset="0"/>
              <a:ea typeface="ＭＳ Ｐゴシック" charset="-128"/>
            </a:endParaRPr>
          </a:p>
        </p:txBody>
      </p:sp>
      <p:pic>
        <p:nvPicPr>
          <p:cNvPr id="51202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1587500"/>
            <a:ext cx="4319588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hthoek 3"/>
          <p:cNvSpPr/>
          <p:nvPr/>
        </p:nvSpPr>
        <p:spPr>
          <a:xfrm>
            <a:off x="2601913" y="5984876"/>
            <a:ext cx="7008812" cy="646113"/>
          </a:xfrm>
          <a:prstGeom prst="rect">
            <a:avLst/>
          </a:prstGeom>
        </p:spPr>
        <p:txBody>
          <a:bodyPr wrap="none">
            <a:spAutoFit/>
          </a:bodyPr>
          <a:lstStyle>
            <a:lvl1pPr marL="382588" indent="-382588"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buClr>
                <a:srgbClr val="000090"/>
              </a:buClr>
              <a:defRPr/>
            </a:pPr>
            <a:r>
              <a:rPr lang="fr-BE" altLang="nl-NL" sz="36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Brussels, Rue de l’ Industrie 24</a:t>
            </a:r>
          </a:p>
        </p:txBody>
      </p:sp>
    </p:spTree>
    <p:extLst>
      <p:ext uri="{BB962C8B-B14F-4D97-AF65-F5344CB8AC3E}">
        <p14:creationId xmlns:p14="http://schemas.microsoft.com/office/powerpoint/2010/main" val="1851719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6"/>
          <p:cNvSpPr txBox="1">
            <a:spLocks noChangeArrowheads="1"/>
          </p:cNvSpPr>
          <p:nvPr/>
        </p:nvSpPr>
        <p:spPr bwMode="auto">
          <a:xfrm>
            <a:off x="2438400" y="1816100"/>
            <a:ext cx="7594600" cy="3902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>
            <a:spAutoFit/>
          </a:bodyPr>
          <a:lstStyle>
            <a:lvl1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fr-FR" altLang="nl-NL" sz="4800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Outcomes</a:t>
            </a:r>
            <a:r>
              <a:rPr lang="fr-FR" altLang="nl-NL" sz="4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the last UEMS Council meetings</a:t>
            </a:r>
          </a:p>
          <a:p>
            <a:pPr algn="ctr" eaLnBrk="1" hangingPunct="1">
              <a:defRPr/>
            </a:pPr>
            <a:endParaRPr lang="fr-FR" altLang="nl-NL" sz="1400" dirty="0">
              <a:solidFill>
                <a:srgbClr val="00009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defRPr/>
            </a:pPr>
            <a:r>
              <a:rPr lang="fr-FR" altLang="nl-NL" sz="3200" i="1" dirty="0">
                <a:solidFill>
                  <a:srgbClr val="00009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Marrakech April 2018</a:t>
            </a:r>
          </a:p>
          <a:p>
            <a:pPr algn="ctr" eaLnBrk="1" hangingPunct="1">
              <a:defRPr/>
            </a:pPr>
            <a:endParaRPr lang="fr-FR" altLang="nl-NL" sz="1400" dirty="0">
              <a:solidFill>
                <a:srgbClr val="00009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defRPr/>
            </a:pPr>
            <a:endParaRPr lang="fr-FR" altLang="nl-NL" sz="800" dirty="0">
              <a:solidFill>
                <a:srgbClr val="00009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defRPr/>
            </a:pPr>
            <a:r>
              <a:rPr lang="fr-FR" altLang="nl-NL" sz="2800" i="1" dirty="0">
                <a:solidFill>
                  <a:srgbClr val="00009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Dr. Bernard Maillet</a:t>
            </a:r>
          </a:p>
          <a:p>
            <a:pPr algn="ctr" eaLnBrk="1" hangingPunct="1">
              <a:defRPr/>
            </a:pPr>
            <a:r>
              <a:rPr lang="fr-FR" altLang="nl-NL" sz="2000" i="1" dirty="0">
                <a:solidFill>
                  <a:srgbClr val="00009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UEMS </a:t>
            </a:r>
            <a:r>
              <a:rPr lang="fr-FR" altLang="nl-NL" sz="2000" i="1" dirty="0" err="1">
                <a:solidFill>
                  <a:srgbClr val="00009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Treasurer</a:t>
            </a:r>
            <a:endParaRPr lang="fr-FR" altLang="nl-NL" sz="2000" i="1" dirty="0">
              <a:solidFill>
                <a:srgbClr val="00009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defRPr/>
            </a:pPr>
            <a:endParaRPr lang="fr-FR" altLang="nl-NL" sz="1800" i="1" dirty="0">
              <a:solidFill>
                <a:srgbClr val="00009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48645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73817" y="577850"/>
            <a:ext cx="8865029" cy="1079500"/>
          </a:xfrm>
          <a:noFill/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altLang="nl-NL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Board Meeting</a:t>
            </a:r>
            <a:endParaRPr lang="en-GB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904330" y="1951038"/>
            <a:ext cx="7992269" cy="4125912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nl-BE" altLang="nl-NL" sz="3600" b="1" dirty="0">
                <a:solidFill>
                  <a:schemeClr val="accent1"/>
                </a:solidFill>
                <a:latin typeface="+mj-lt"/>
              </a:rPr>
              <a:t>Friday April 27th 2018</a:t>
            </a:r>
          </a:p>
          <a:p>
            <a:pPr>
              <a:defRPr/>
            </a:pPr>
            <a:r>
              <a:rPr lang="nl-BE" altLang="nl-NL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Adoption of the Financial Situation for 2017</a:t>
            </a:r>
          </a:p>
          <a:p>
            <a:pPr>
              <a:defRPr/>
            </a:pPr>
            <a:r>
              <a:rPr lang="nl-BE" altLang="nl-NL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Adoption of the Amount for the Management fee for the UEMS bodies</a:t>
            </a:r>
          </a:p>
        </p:txBody>
      </p:sp>
    </p:spTree>
    <p:extLst>
      <p:ext uri="{BB962C8B-B14F-4D97-AF65-F5344CB8AC3E}">
        <p14:creationId xmlns:p14="http://schemas.microsoft.com/office/powerpoint/2010/main" val="1943042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jdelijke aanduiding voor inhoud 19"/>
          <p:cNvSpPr>
            <a:spLocks noGrp="1"/>
          </p:cNvSpPr>
          <p:nvPr>
            <p:ph idx="1"/>
          </p:nvPr>
        </p:nvSpPr>
        <p:spPr>
          <a:xfrm>
            <a:off x="3221492" y="2314122"/>
            <a:ext cx="6934879" cy="3547836"/>
          </a:xfrm>
        </p:spPr>
        <p:txBody>
          <a:bodyPr>
            <a:normAutofit lnSpcReduction="10000"/>
          </a:bodyPr>
          <a:lstStyle/>
          <a:p>
            <a:pPr marL="0" indent="0" defTabSz="481013">
              <a:buClr>
                <a:srgbClr val="000090"/>
              </a:buClr>
              <a:buNone/>
              <a:defRPr/>
            </a:pPr>
            <a:r>
              <a:rPr lang="nl-BE" altLang="nl-NL" sz="3200" b="1" dirty="0">
                <a:solidFill>
                  <a:schemeClr val="accent1"/>
                </a:solidFill>
              </a:rPr>
              <a:t>Friday April 27th 2018</a:t>
            </a:r>
            <a:endParaRPr lang="nl-BE" altLang="nl-NL" sz="32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ＭＳ Ｐゴシック" charset="-128"/>
            </a:endParaRPr>
          </a:p>
          <a:p>
            <a:pPr marL="384175" indent="-384175" defTabSz="481013">
              <a:buClr>
                <a:srgbClr val="000090"/>
              </a:buClr>
              <a:buFont typeface="Times" charset="0"/>
              <a:buChar char="•"/>
              <a:defRPr/>
            </a:pPr>
            <a:r>
              <a:rPr lang="nl-BE" altLang="nl-NL" sz="32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</a:rPr>
              <a:t>e-Health - Digitalization</a:t>
            </a:r>
          </a:p>
          <a:p>
            <a:pPr marL="384175" indent="-384175" defTabSz="481013">
              <a:buClr>
                <a:srgbClr val="000090"/>
              </a:buClr>
              <a:buFont typeface="Times" charset="0"/>
              <a:buChar char="•"/>
              <a:defRPr/>
            </a:pPr>
            <a:r>
              <a:rPr lang="nl-BE" altLang="nl-NL" sz="32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</a:rPr>
              <a:t>CME </a:t>
            </a:r>
            <a:r>
              <a:rPr lang="mr-IN" altLang="nl-NL" sz="32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</a:rPr>
              <a:t>–</a:t>
            </a:r>
            <a:r>
              <a:rPr lang="nl-BE" altLang="nl-NL" sz="32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</a:rPr>
              <a:t> CPD</a:t>
            </a:r>
          </a:p>
          <a:p>
            <a:pPr marL="384175" indent="-384175" defTabSz="481013">
              <a:buClr>
                <a:srgbClr val="000090"/>
              </a:buClr>
              <a:buFont typeface="Times" charset="0"/>
              <a:buChar char="•"/>
              <a:defRPr/>
            </a:pPr>
            <a:r>
              <a:rPr lang="nl-BE" altLang="nl-NL" sz="32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</a:rPr>
              <a:t>Post Graduate Training</a:t>
            </a:r>
          </a:p>
          <a:p>
            <a:pPr marL="384175" indent="-384175" defTabSz="481013">
              <a:buClr>
                <a:srgbClr val="000090"/>
              </a:buClr>
              <a:buFont typeface="Times" charset="0"/>
              <a:buChar char="•"/>
              <a:defRPr/>
            </a:pPr>
            <a:r>
              <a:rPr lang="nl-BE" altLang="nl-NL" sz="32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</a:rPr>
              <a:t>Quality of Patient Care and Specialist Practice in Current Health Care systems</a:t>
            </a:r>
          </a:p>
        </p:txBody>
      </p:sp>
      <p:sp>
        <p:nvSpPr>
          <p:cNvPr id="24" name="Titel 23"/>
          <p:cNvSpPr>
            <a:spLocks noGrp="1"/>
          </p:cNvSpPr>
          <p:nvPr>
            <p:ph type="title"/>
          </p:nvPr>
        </p:nvSpPr>
        <p:spPr>
          <a:xfrm>
            <a:off x="2144714" y="615950"/>
            <a:ext cx="7551737" cy="1397000"/>
          </a:xfrm>
          <a:noFill/>
        </p:spPr>
        <p:txBody>
          <a:bodyPr/>
          <a:lstStyle/>
          <a:p>
            <a:pPr algn="ctr" eaLnBrk="1" hangingPunct="1">
              <a:defRPr/>
            </a:pPr>
            <a:r>
              <a:rPr lang="ca-ES" altLang="nl-NL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-128"/>
              </a:rPr>
              <a:t>Working</a:t>
            </a:r>
            <a:r>
              <a:rPr lang="ca-ES" altLang="nl-NL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-128"/>
              </a:rPr>
              <a:t> </a:t>
            </a:r>
            <a:r>
              <a:rPr lang="ca-ES" altLang="nl-NL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-128"/>
              </a:rPr>
              <a:t>Groups</a:t>
            </a:r>
            <a:endParaRPr lang="nl-NL" altLang="nl-NL" dirty="0"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4891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73817" y="577850"/>
            <a:ext cx="8896027" cy="1373188"/>
          </a:xfrm>
          <a:noFill/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altLang="nl-NL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Meeting </a:t>
            </a:r>
            <a:r>
              <a:rPr lang="en-US" altLang="nl-NL" b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of the Groupings</a:t>
            </a:r>
            <a:br>
              <a:rPr lang="en-US" altLang="nl-NL" b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altLang="nl-NL" b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Meeting of the Advisory Board</a:t>
            </a:r>
            <a:endParaRPr lang="en-GB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904330" y="1951038"/>
            <a:ext cx="7992269" cy="4125912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nl-BE" altLang="nl-NL" sz="3600" b="1" dirty="0">
                <a:solidFill>
                  <a:schemeClr val="accent1"/>
                </a:solidFill>
                <a:latin typeface="+mj-lt"/>
              </a:rPr>
              <a:t>Friday April 27th 2018</a:t>
            </a:r>
          </a:p>
          <a:p>
            <a:pPr>
              <a:defRPr/>
            </a:pPr>
            <a:r>
              <a:rPr lang="nl-BE" altLang="nl-NL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Discussions about the topics related to the Sections on the agenda of the UEMS Council</a:t>
            </a:r>
          </a:p>
          <a:p>
            <a:pPr>
              <a:defRPr/>
            </a:pPr>
            <a:r>
              <a:rPr lang="fr-BE" altLang="nl-NL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Main topic :</a:t>
            </a:r>
          </a:p>
          <a:p>
            <a:pPr lvl="1">
              <a:defRPr/>
            </a:pPr>
            <a:r>
              <a:rPr lang="fr-BE" altLang="nl-NL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Management </a:t>
            </a:r>
            <a:r>
              <a:rPr lang="fr-BE" altLang="nl-NL" sz="32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fee</a:t>
            </a:r>
            <a:endParaRPr lang="fr-BE" altLang="nl-NL" sz="3200" b="1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lvl="1">
              <a:defRPr/>
            </a:pPr>
            <a:r>
              <a:rPr lang="fr-BE" altLang="nl-NL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Distribution and </a:t>
            </a:r>
            <a:r>
              <a:rPr lang="fr-BE" altLang="nl-NL" sz="32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repartition</a:t>
            </a:r>
            <a:r>
              <a:rPr lang="fr-BE" altLang="nl-NL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of the </a:t>
            </a:r>
            <a:r>
              <a:rPr lang="fr-BE" altLang="nl-NL" sz="32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fee</a:t>
            </a:r>
            <a:endParaRPr lang="nl-BE" altLang="nl-NL" sz="3200" b="1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19188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58319" y="236888"/>
            <a:ext cx="8896027" cy="1373188"/>
          </a:xfrm>
          <a:noFill/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altLang="nl-NL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Meeting of the UEMS Council</a:t>
            </a:r>
            <a:endParaRPr lang="en-GB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361889" y="1455092"/>
            <a:ext cx="7990979" cy="525567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nl-BE" altLang="nl-NL" sz="2800" b="1" dirty="0">
                <a:solidFill>
                  <a:schemeClr val="accent1"/>
                </a:solidFill>
                <a:latin typeface="+mj-lt"/>
              </a:rPr>
              <a:t>Saturday April 28t 2018</a:t>
            </a:r>
          </a:p>
          <a:p>
            <a:pPr>
              <a:defRPr/>
            </a:pPr>
            <a:r>
              <a:rPr lang="nl-BE" altLang="nl-NL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Secretary General’s report</a:t>
            </a:r>
          </a:p>
          <a:p>
            <a:pPr>
              <a:defRPr/>
            </a:pPr>
            <a:r>
              <a:rPr lang="nl-BE" altLang="nl-NL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Sections issues :</a:t>
            </a:r>
          </a:p>
          <a:p>
            <a:pPr lvl="1">
              <a:defRPr/>
            </a:pPr>
            <a:r>
              <a:rPr lang="nl-BE" altLang="nl-NL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ETR’s</a:t>
            </a:r>
          </a:p>
          <a:p>
            <a:pPr lvl="2">
              <a:defRPr/>
            </a:pPr>
            <a:r>
              <a:rPr lang="nl-BE" altLang="nl-NL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PRM					Approved</a:t>
            </a:r>
          </a:p>
          <a:p>
            <a:pPr lvl="2">
              <a:defRPr/>
            </a:pPr>
            <a:r>
              <a:rPr lang="nl-BE" altLang="nl-NL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Endocrinology			Approved</a:t>
            </a:r>
          </a:p>
          <a:p>
            <a:pPr lvl="2">
              <a:defRPr/>
            </a:pPr>
            <a:r>
              <a:rPr lang="nl-BE" altLang="nl-NL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Anestesiology			Approved</a:t>
            </a:r>
          </a:p>
          <a:p>
            <a:pPr lvl="2">
              <a:defRPr/>
            </a:pPr>
            <a:r>
              <a:rPr lang="nl-BE" altLang="nl-NL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Gynaecology / Obstetrics		Approved</a:t>
            </a:r>
          </a:p>
          <a:p>
            <a:pPr lvl="2">
              <a:defRPr/>
            </a:pPr>
            <a:r>
              <a:rPr lang="nl-BE" altLang="nl-NL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Emergency Medicine		Approved</a:t>
            </a:r>
          </a:p>
          <a:p>
            <a:pPr lvl="2">
              <a:defRPr/>
            </a:pPr>
            <a:r>
              <a:rPr lang="nl-BE" altLang="nl-NL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Pediatric disciplines			Approved</a:t>
            </a:r>
          </a:p>
        </p:txBody>
      </p:sp>
    </p:spTree>
    <p:extLst>
      <p:ext uri="{BB962C8B-B14F-4D97-AF65-F5344CB8AC3E}">
        <p14:creationId xmlns:p14="http://schemas.microsoft.com/office/powerpoint/2010/main" val="3109788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jdelijke aanduiding voor inhoud 19"/>
          <p:cNvSpPr>
            <a:spLocks noGrp="1"/>
          </p:cNvSpPr>
          <p:nvPr>
            <p:ph idx="1"/>
          </p:nvPr>
        </p:nvSpPr>
        <p:spPr>
          <a:xfrm>
            <a:off x="2210027" y="1898651"/>
            <a:ext cx="9301615" cy="4387850"/>
          </a:xfrm>
        </p:spPr>
        <p:txBody>
          <a:bodyPr>
            <a:normAutofit/>
          </a:bodyPr>
          <a:lstStyle/>
          <a:p>
            <a:pPr marL="384175" indent="-384175" defTabSz="481013">
              <a:buClrTx/>
              <a:buFont typeface="Times" charset="0"/>
              <a:buChar char="•"/>
              <a:defRPr/>
            </a:pPr>
            <a:r>
              <a:rPr lang="nl-BE" altLang="nl-NL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Arial" charset="0"/>
                <a:cs typeface="Arial" charset="0"/>
              </a:rPr>
              <a:t>Creation of an MJC in Adolescent Medicine</a:t>
            </a:r>
          </a:p>
          <a:p>
            <a:pPr marL="384175" indent="-384175" defTabSz="481013">
              <a:buClrTx/>
              <a:buFont typeface="Times" charset="0"/>
              <a:buChar char="•"/>
              <a:defRPr/>
            </a:pPr>
            <a:r>
              <a:rPr lang="nl-BE" altLang="nl-NL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Arial" charset="0"/>
                <a:cs typeface="Arial" charset="0"/>
              </a:rPr>
              <a:t>Change of name of the Section of Clinical Genetics to Medical Genetics</a:t>
            </a:r>
          </a:p>
          <a:p>
            <a:pPr marL="384175" indent="-384175" defTabSz="481013">
              <a:buClrTx/>
              <a:buFont typeface="Times" charset="0"/>
              <a:buChar char="•"/>
              <a:defRPr/>
            </a:pPr>
            <a:r>
              <a:rPr lang="nl-BE" altLang="nl-NL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Arial" charset="0"/>
                <a:cs typeface="Arial" charset="0"/>
              </a:rPr>
              <a:t>Honorary regulations in the RoP</a:t>
            </a:r>
          </a:p>
          <a:p>
            <a:pPr marL="384175" indent="-384175" defTabSz="481013">
              <a:buClrTx/>
              <a:buFont typeface="Times" charset="0"/>
              <a:buChar char="•"/>
              <a:defRPr/>
            </a:pPr>
            <a:r>
              <a:rPr lang="nl-BE" altLang="nl-NL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Arial" charset="0"/>
                <a:cs typeface="Arial" charset="0"/>
              </a:rPr>
              <a:t>Proposal to rename European Training Requirements to Recommendations</a:t>
            </a:r>
          </a:p>
          <a:p>
            <a:pPr marL="384175" indent="-384175" defTabSz="481013">
              <a:buClrTx/>
              <a:buFont typeface="Times" charset="0"/>
              <a:buChar char="•"/>
              <a:defRPr/>
            </a:pPr>
            <a:r>
              <a:rPr lang="nl-BE" altLang="nl-NL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Arial" charset="0"/>
                <a:cs typeface="Arial" charset="0"/>
              </a:rPr>
              <a:t>ETR reviewing process</a:t>
            </a:r>
            <a:endParaRPr lang="en-GB" altLang="nl-NL" sz="3200" b="1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Titel 23"/>
          <p:cNvSpPr>
            <a:spLocks noGrp="1"/>
          </p:cNvSpPr>
          <p:nvPr>
            <p:ph type="title"/>
          </p:nvPr>
        </p:nvSpPr>
        <p:spPr>
          <a:xfrm>
            <a:off x="2487614" y="501650"/>
            <a:ext cx="7551737" cy="1397000"/>
          </a:xfrm>
          <a:noFill/>
          <a:ln>
            <a:noFill/>
          </a:ln>
        </p:spPr>
        <p:txBody>
          <a:bodyPr/>
          <a:lstStyle/>
          <a:p>
            <a:pPr algn="ctr" eaLnBrk="1" hangingPunct="1">
              <a:defRPr/>
            </a:pPr>
            <a:r>
              <a:rPr lang="ca-ES" altLang="nl-NL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-128"/>
              </a:rPr>
              <a:t>Constitutional</a:t>
            </a:r>
            <a:r>
              <a:rPr lang="ca-ES" altLang="nl-NL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-128"/>
              </a:rPr>
              <a:t> </a:t>
            </a:r>
            <a:r>
              <a:rPr lang="ca-ES" altLang="nl-NL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-128"/>
              </a:rPr>
              <a:t>Issues</a:t>
            </a:r>
            <a:endParaRPr lang="nl-NL" altLang="nl-NL" dirty="0"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5767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jdelijke aanduiding voor inhoud 19"/>
          <p:cNvSpPr>
            <a:spLocks noGrp="1"/>
          </p:cNvSpPr>
          <p:nvPr>
            <p:ph idx="1"/>
          </p:nvPr>
        </p:nvSpPr>
        <p:spPr>
          <a:xfrm>
            <a:off x="2329771" y="2347590"/>
            <a:ext cx="8133253" cy="3604031"/>
          </a:xfrm>
        </p:spPr>
        <p:txBody>
          <a:bodyPr>
            <a:normAutofit/>
          </a:bodyPr>
          <a:lstStyle/>
          <a:p>
            <a:pPr marL="384175" indent="-384175" defTabSz="481013">
              <a:buClrTx/>
              <a:buFont typeface="Times" charset="0"/>
              <a:buChar char="•"/>
              <a:defRPr/>
            </a:pPr>
            <a:r>
              <a:rPr lang="en-GB" altLang="nl-NL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</a:rPr>
              <a:t>October 26</a:t>
            </a:r>
            <a:r>
              <a:rPr lang="en-GB" altLang="nl-NL" sz="3200" b="1" baseline="300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</a:rPr>
              <a:t>th </a:t>
            </a:r>
            <a:r>
              <a:rPr lang="en-GB" altLang="nl-NL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</a:rPr>
              <a:t>- 27</a:t>
            </a:r>
            <a:r>
              <a:rPr lang="en-GB" altLang="nl-NL" sz="3200" b="1" baseline="300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</a:rPr>
              <a:t>th</a:t>
            </a:r>
            <a:r>
              <a:rPr lang="en-GB" altLang="nl-NL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</a:rPr>
              <a:t> 2018 : Brussels</a:t>
            </a:r>
          </a:p>
          <a:p>
            <a:pPr marL="841375" lvl="1" indent="-384175" defTabSz="481013">
              <a:buClrTx/>
              <a:buFont typeface="Times" charset="0"/>
              <a:buChar char="•"/>
              <a:defRPr/>
            </a:pPr>
            <a:r>
              <a:rPr lang="en-GB" altLang="nl-NL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</a:rPr>
              <a:t>60</a:t>
            </a:r>
            <a:r>
              <a:rPr lang="en-GB" altLang="nl-NL" sz="2800" b="1" baseline="300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</a:rPr>
              <a:t>th</a:t>
            </a:r>
            <a:r>
              <a:rPr lang="en-GB" altLang="nl-NL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</a:rPr>
              <a:t> Anniversary Ceremony and Council</a:t>
            </a:r>
          </a:p>
          <a:p>
            <a:pPr marL="384175" indent="-384175" defTabSz="481013">
              <a:buClrTx/>
              <a:buFont typeface="Times" charset="0"/>
              <a:buChar char="•"/>
              <a:defRPr/>
            </a:pPr>
            <a:r>
              <a:rPr lang="en-GB" altLang="nl-NL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</a:rPr>
              <a:t>November 23</a:t>
            </a:r>
            <a:r>
              <a:rPr lang="en-GB" altLang="nl-NL" sz="3200" b="1" baseline="300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</a:rPr>
              <a:t>rd</a:t>
            </a:r>
            <a:r>
              <a:rPr lang="en-GB" altLang="nl-NL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</a:rPr>
              <a:t> – 24</a:t>
            </a:r>
            <a:r>
              <a:rPr lang="en-GB" altLang="nl-NL" sz="3200" b="1" baseline="300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</a:rPr>
              <a:t>th</a:t>
            </a:r>
            <a:r>
              <a:rPr lang="en-GB" altLang="nl-NL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</a:rPr>
              <a:t> 2018 : CME Conference</a:t>
            </a:r>
          </a:p>
          <a:p>
            <a:pPr marL="384175" indent="-384175" defTabSz="481013">
              <a:buClrTx/>
              <a:buFont typeface="Times" charset="0"/>
              <a:buChar char="•"/>
              <a:defRPr/>
            </a:pPr>
            <a:r>
              <a:rPr lang="en-GB" altLang="nl-NL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</a:rPr>
              <a:t>April 12</a:t>
            </a:r>
            <a:r>
              <a:rPr lang="en-GB" altLang="nl-NL" sz="3200" b="1" baseline="300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</a:rPr>
              <a:t>th</a:t>
            </a:r>
            <a:r>
              <a:rPr lang="en-GB" altLang="nl-NL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</a:rPr>
              <a:t> – 13</a:t>
            </a:r>
            <a:r>
              <a:rPr lang="en-GB" altLang="nl-NL" sz="3200" b="1" baseline="300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</a:rPr>
              <a:t>rd</a:t>
            </a:r>
            <a:r>
              <a:rPr lang="en-GB" altLang="nl-NL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</a:rPr>
              <a:t> 2019 : UEMS Council (Location TBC)</a:t>
            </a:r>
          </a:p>
        </p:txBody>
      </p:sp>
      <p:sp>
        <p:nvSpPr>
          <p:cNvPr id="24" name="Titel 23"/>
          <p:cNvSpPr>
            <a:spLocks noGrp="1"/>
          </p:cNvSpPr>
          <p:nvPr>
            <p:ph type="title"/>
          </p:nvPr>
        </p:nvSpPr>
        <p:spPr>
          <a:xfrm>
            <a:off x="2329771" y="692150"/>
            <a:ext cx="7551737" cy="1397000"/>
          </a:xfrm>
          <a:noFill/>
        </p:spPr>
        <p:txBody>
          <a:bodyPr/>
          <a:lstStyle/>
          <a:p>
            <a:pPr algn="ctr" eaLnBrk="1" hangingPunct="1">
              <a:defRPr/>
            </a:pPr>
            <a:r>
              <a:rPr lang="ca-ES" altLang="nl-NL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-128"/>
              </a:rPr>
              <a:t>Next</a:t>
            </a:r>
            <a:r>
              <a:rPr lang="ca-ES" altLang="nl-NL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-128"/>
              </a:rPr>
              <a:t> UEMS </a:t>
            </a:r>
            <a:r>
              <a:rPr lang="ca-ES" altLang="nl-NL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-128"/>
              </a:rPr>
              <a:t>Meetings</a:t>
            </a:r>
            <a:endParaRPr lang="nl-NL" altLang="nl-NL" dirty="0"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2643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23"/>
          <p:cNvSpPr>
            <a:spLocks noChangeArrowheads="1"/>
          </p:cNvSpPr>
          <p:nvPr/>
        </p:nvSpPr>
        <p:spPr bwMode="auto">
          <a:xfrm>
            <a:off x="3162301" y="3026305"/>
            <a:ext cx="22367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de-DE" altLang="nl-NL" sz="32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Thank</a:t>
            </a:r>
            <a:r>
              <a:rPr lang="de-DE" altLang="nl-NL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de-DE" altLang="nl-NL" sz="32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you</a:t>
            </a:r>
            <a:endParaRPr lang="en-US" altLang="nl-NL" sz="3200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4" name="Rectangle 24"/>
          <p:cNvSpPr>
            <a:spLocks noChangeArrowheads="1"/>
          </p:cNvSpPr>
          <p:nvPr/>
        </p:nvSpPr>
        <p:spPr bwMode="auto">
          <a:xfrm>
            <a:off x="904876" y="1670024"/>
            <a:ext cx="12573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de-DE" altLang="nl-NL" sz="32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Merci</a:t>
            </a:r>
            <a:endParaRPr lang="en-US" altLang="nl-NL" sz="3200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5" name="Rectangle 25"/>
          <p:cNvSpPr>
            <a:spLocks noChangeArrowheads="1"/>
          </p:cNvSpPr>
          <p:nvPr/>
        </p:nvSpPr>
        <p:spPr bwMode="auto">
          <a:xfrm>
            <a:off x="6379920" y="1009398"/>
            <a:ext cx="31480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de-DE" altLang="nl-NL" sz="32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Muito</a:t>
            </a:r>
            <a:r>
              <a:rPr lang="de-DE" altLang="nl-NL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de-DE" altLang="nl-NL" sz="32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obrigado</a:t>
            </a:r>
            <a:endParaRPr lang="en-US" altLang="nl-NL" sz="3200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6" name="Rectangle 26"/>
          <p:cNvSpPr>
            <a:spLocks noChangeArrowheads="1"/>
          </p:cNvSpPr>
          <p:nvPr/>
        </p:nvSpPr>
        <p:spPr bwMode="auto">
          <a:xfrm>
            <a:off x="7748037" y="280244"/>
            <a:ext cx="2506663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de-DE" altLang="nl-NL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Vielen</a:t>
            </a:r>
            <a:r>
              <a:rPr lang="de-DE" altLang="ja-JP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Dank</a:t>
            </a:r>
            <a:endParaRPr lang="en-US" altLang="nl-NL" sz="3200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7" name="Rectangle 27"/>
          <p:cNvSpPr>
            <a:spLocks noChangeArrowheads="1"/>
          </p:cNvSpPr>
          <p:nvPr/>
        </p:nvSpPr>
        <p:spPr bwMode="auto">
          <a:xfrm>
            <a:off x="8285973" y="4553080"/>
            <a:ext cx="24876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de-DE" altLang="nl-NL" sz="32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Grazie </a:t>
            </a:r>
            <a:r>
              <a:rPr lang="de-DE" altLang="nl-NL" sz="32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mille</a:t>
            </a:r>
            <a:endParaRPr lang="en-US" altLang="nl-NL" sz="3200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8" name="Rectangle 28"/>
          <p:cNvSpPr>
            <a:spLocks noChangeArrowheads="1"/>
          </p:cNvSpPr>
          <p:nvPr/>
        </p:nvSpPr>
        <p:spPr bwMode="auto">
          <a:xfrm>
            <a:off x="6897688" y="3851435"/>
            <a:ext cx="32639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de-DE" altLang="nl-NL" sz="32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Muchas </a:t>
            </a:r>
            <a:r>
              <a:rPr lang="de-DE" altLang="nl-NL" sz="32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gracias</a:t>
            </a:r>
            <a:endParaRPr lang="en-US" altLang="nl-NL" sz="3200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9" name="Rectangle 29"/>
          <p:cNvSpPr>
            <a:spLocks noChangeArrowheads="1"/>
          </p:cNvSpPr>
          <p:nvPr/>
        </p:nvSpPr>
        <p:spPr bwMode="auto">
          <a:xfrm>
            <a:off x="1527828" y="3725693"/>
            <a:ext cx="1095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de-DE" altLang="nl-NL" sz="32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Tack</a:t>
            </a:r>
            <a:endParaRPr lang="en-US" altLang="nl-NL" sz="320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0" name="Rectangle 31"/>
          <p:cNvSpPr>
            <a:spLocks noChangeArrowheads="1"/>
          </p:cNvSpPr>
          <p:nvPr/>
        </p:nvSpPr>
        <p:spPr bwMode="auto">
          <a:xfrm>
            <a:off x="8415503" y="5317683"/>
            <a:ext cx="223837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de-DE" altLang="nl-NL" sz="32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Kiitos</a:t>
            </a:r>
            <a:endParaRPr lang="en-US" altLang="nl-NL" sz="3200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" name="Rectangle 32"/>
          <p:cNvSpPr>
            <a:spLocks noChangeArrowheads="1"/>
          </p:cNvSpPr>
          <p:nvPr/>
        </p:nvSpPr>
        <p:spPr bwMode="auto">
          <a:xfrm>
            <a:off x="1464988" y="5222345"/>
            <a:ext cx="22590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el-GR" altLang="nl-NL" sz="32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ευχαριστώ</a:t>
            </a:r>
            <a:endParaRPr lang="en-US" altLang="nl-NL" sz="320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2" name="Rectangle 33"/>
          <p:cNvSpPr>
            <a:spLocks noChangeArrowheads="1"/>
          </p:cNvSpPr>
          <p:nvPr/>
        </p:nvSpPr>
        <p:spPr bwMode="auto">
          <a:xfrm>
            <a:off x="920590" y="2333625"/>
            <a:ext cx="18891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ru-RU" altLang="nl-NL" sz="32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сбасиво</a:t>
            </a:r>
            <a:endParaRPr lang="en-US" altLang="nl-NL" sz="3200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3" name="Rectangle 34"/>
          <p:cNvSpPr>
            <a:spLocks noChangeArrowheads="1"/>
          </p:cNvSpPr>
          <p:nvPr/>
        </p:nvSpPr>
        <p:spPr bwMode="auto">
          <a:xfrm>
            <a:off x="3938665" y="3769842"/>
            <a:ext cx="180209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chemeClr val="accent1"/>
                </a:solidFill>
                <a:effectLst>
                  <a:outerShdw blurRad="50800" dist="38100" dir="2700000" algn="tl" rotWithShape="0">
                    <a:schemeClr val="tx1"/>
                  </a:outerShdw>
                </a:effectLst>
                <a:latin typeface="Arial"/>
              </a:rPr>
              <a:t>Dakujem</a:t>
            </a:r>
            <a:endParaRPr lang="en-US" sz="3200" dirty="0">
              <a:solidFill>
                <a:schemeClr val="accent1"/>
              </a:solidFill>
              <a:effectLst>
                <a:outerShdw blurRad="50800" dist="38100" dir="2700000" algn="tl" rotWithShape="0">
                  <a:schemeClr val="tx1"/>
                </a:outerShdw>
              </a:effectLst>
              <a:latin typeface="Arial"/>
            </a:endParaRPr>
          </a:p>
        </p:txBody>
      </p:sp>
      <p:sp>
        <p:nvSpPr>
          <p:cNvPr id="44" name="Rectangle 35"/>
          <p:cNvSpPr>
            <a:spLocks noChangeArrowheads="1"/>
          </p:cNvSpPr>
          <p:nvPr/>
        </p:nvSpPr>
        <p:spPr bwMode="auto">
          <a:xfrm>
            <a:off x="3368462" y="1655989"/>
            <a:ext cx="132440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200" dirty="0" err="1">
                <a:solidFill>
                  <a:schemeClr val="accent1"/>
                </a:solidFill>
                <a:effectLst>
                  <a:outerShdw blurRad="50800" dist="38100" dir="2700000" algn="tl" rotWithShape="0">
                    <a:schemeClr val="tx1"/>
                  </a:outerShdw>
                </a:effectLst>
                <a:latin typeface="Arial"/>
              </a:rPr>
              <a:t>Dekuji</a:t>
            </a:r>
            <a:endParaRPr lang="en-US" sz="3200" dirty="0">
              <a:solidFill>
                <a:schemeClr val="accent1"/>
              </a:solidFill>
              <a:effectLst>
                <a:outerShdw blurRad="50800" dist="38100" dir="2700000" algn="tl" rotWithShape="0">
                  <a:schemeClr val="tx1"/>
                </a:outerShdw>
              </a:effectLst>
              <a:latin typeface="Arial"/>
            </a:endParaRPr>
          </a:p>
        </p:txBody>
      </p:sp>
      <p:sp>
        <p:nvSpPr>
          <p:cNvPr id="45" name="Rectangle 36"/>
          <p:cNvSpPr>
            <a:spLocks noChangeArrowheads="1"/>
          </p:cNvSpPr>
          <p:nvPr/>
        </p:nvSpPr>
        <p:spPr bwMode="auto">
          <a:xfrm>
            <a:off x="1743105" y="5961415"/>
            <a:ext cx="22812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en-US" altLang="nl-NL" sz="32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</a:t>
            </a:r>
            <a:r>
              <a:rPr lang="en-US" altLang="ja-JP" sz="32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öszönöm</a:t>
            </a:r>
            <a:endParaRPr lang="en-US" altLang="nl-NL" sz="3200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6" name="Rectangle 37"/>
          <p:cNvSpPr>
            <a:spLocks noChangeArrowheads="1"/>
          </p:cNvSpPr>
          <p:nvPr/>
        </p:nvSpPr>
        <p:spPr bwMode="auto">
          <a:xfrm>
            <a:off x="904876" y="285831"/>
            <a:ext cx="451485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de-DE" altLang="nl-NL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Go </a:t>
            </a:r>
            <a:r>
              <a:rPr lang="de-DE" altLang="nl-NL" sz="32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raibh</a:t>
            </a:r>
            <a:r>
              <a:rPr lang="de-DE" altLang="nl-NL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de-DE" altLang="nl-NL" sz="32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maith</a:t>
            </a:r>
            <a:r>
              <a:rPr lang="de-DE" altLang="nl-NL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de-DE" altLang="nl-NL" sz="32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agaibh</a:t>
            </a:r>
            <a:endParaRPr lang="en-US" altLang="nl-NL" sz="3200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543" name="Rectangle 38"/>
          <p:cNvSpPr>
            <a:spLocks noChangeArrowheads="1"/>
          </p:cNvSpPr>
          <p:nvPr/>
        </p:nvSpPr>
        <p:spPr bwMode="auto">
          <a:xfrm>
            <a:off x="5119689" y="6003683"/>
            <a:ext cx="18462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4CCE2"/>
              </a:buClr>
              <a:buChar char="•"/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spcBef>
                <a:spcPct val="20000"/>
              </a:spcBef>
              <a:buClr>
                <a:srgbClr val="B4CCE2"/>
              </a:buClr>
              <a:buChar char="–"/>
              <a:defRPr sz="20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rgbClr val="B4CCE2"/>
              </a:buClr>
              <a:buChar char="•"/>
              <a:defRPr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rgbClr val="B4CCE2"/>
              </a:buClr>
              <a:buChar char="–"/>
              <a:defRPr sz="1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rgbClr val="B4CCE2"/>
              </a:buClr>
              <a:buChar char="»"/>
              <a:defRPr sz="1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4CCE2"/>
              </a:buClr>
              <a:buChar char="»"/>
              <a:defRPr sz="1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4CCE2"/>
              </a:buClr>
              <a:buChar char="»"/>
              <a:defRPr sz="1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4CCE2"/>
              </a:buClr>
              <a:buChar char="»"/>
              <a:defRPr sz="1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4CCE2"/>
              </a:buClr>
              <a:buChar char="»"/>
              <a:defRPr sz="1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nl-NL" altLang="nl-NL" sz="3200" dirty="0" err="1">
                <a:solidFill>
                  <a:schemeClr val="accent1"/>
                </a:solidFill>
              </a:rPr>
              <a:t>Dziękuję</a:t>
            </a:r>
            <a:endParaRPr lang="nl-NL" altLang="nl-NL" sz="3200" dirty="0">
              <a:solidFill>
                <a:schemeClr val="accent1"/>
              </a:solidFill>
            </a:endParaRPr>
          </a:p>
        </p:txBody>
      </p:sp>
      <p:sp>
        <p:nvSpPr>
          <p:cNvPr id="48" name="Rectangle 39"/>
          <p:cNvSpPr>
            <a:spLocks noChangeArrowheads="1"/>
          </p:cNvSpPr>
          <p:nvPr/>
        </p:nvSpPr>
        <p:spPr bwMode="auto">
          <a:xfrm>
            <a:off x="8737172" y="3077043"/>
            <a:ext cx="19034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de-DE" altLang="nl-NL" sz="32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Grazzi</a:t>
            </a:r>
            <a:endParaRPr lang="en-US" altLang="nl-NL" sz="3200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9" name="Rectangle 40"/>
          <p:cNvSpPr>
            <a:spLocks noChangeArrowheads="1"/>
          </p:cNvSpPr>
          <p:nvPr/>
        </p:nvSpPr>
        <p:spPr bwMode="auto">
          <a:xfrm>
            <a:off x="1353974" y="4492753"/>
            <a:ext cx="23288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de-DE" altLang="nl-NL" sz="32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Multumesc</a:t>
            </a:r>
            <a:endParaRPr lang="en-US" altLang="nl-NL" sz="3200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0" name="Rectangle 41"/>
          <p:cNvSpPr>
            <a:spLocks noChangeArrowheads="1"/>
          </p:cNvSpPr>
          <p:nvPr/>
        </p:nvSpPr>
        <p:spPr bwMode="auto">
          <a:xfrm>
            <a:off x="4203701" y="4500563"/>
            <a:ext cx="1095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de-DE" altLang="nl-NL" sz="32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Takk</a:t>
            </a:r>
            <a:endParaRPr lang="en-US" altLang="nl-NL" sz="3200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1" name="Rectangle 42"/>
          <p:cNvSpPr>
            <a:spLocks noChangeArrowheads="1"/>
          </p:cNvSpPr>
          <p:nvPr/>
        </p:nvSpPr>
        <p:spPr bwMode="auto">
          <a:xfrm>
            <a:off x="1674787" y="1001712"/>
            <a:ext cx="23526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bg-BG" altLang="nl-NL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Благодаря</a:t>
            </a:r>
            <a:endParaRPr lang="en-US" altLang="nl-NL" sz="3200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2" name="Rectangle 43"/>
          <p:cNvSpPr>
            <a:spLocks noChangeArrowheads="1"/>
          </p:cNvSpPr>
          <p:nvPr/>
        </p:nvSpPr>
        <p:spPr bwMode="auto">
          <a:xfrm>
            <a:off x="7994100" y="6031733"/>
            <a:ext cx="2260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de-DE" altLang="nl-NL" sz="32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Dėkoju</a:t>
            </a:r>
            <a:endParaRPr lang="en-US" altLang="nl-NL" sz="3200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3" name="Rectangle 45"/>
          <p:cNvSpPr>
            <a:spLocks noChangeArrowheads="1"/>
          </p:cNvSpPr>
          <p:nvPr/>
        </p:nvSpPr>
        <p:spPr bwMode="auto">
          <a:xfrm>
            <a:off x="4969518" y="5324906"/>
            <a:ext cx="26241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de-DE" altLang="nl-NL" sz="32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Faleminderit</a:t>
            </a:r>
            <a:endParaRPr lang="en-US" altLang="nl-NL" sz="3200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5" name="Rechthoek 54"/>
          <p:cNvSpPr/>
          <p:nvPr/>
        </p:nvSpPr>
        <p:spPr>
          <a:xfrm>
            <a:off x="8090223" y="2334014"/>
            <a:ext cx="2466975" cy="584200"/>
          </a:xfrm>
          <a:prstGeom prst="rect">
            <a:avLst/>
          </a:prstGeom>
        </p:spPr>
        <p:txBody>
          <a:bodyPr wrap="none">
            <a:spAutoFit/>
          </a:bodyPr>
          <a:lstStyle>
            <a:lvl1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de-DE" altLang="nl-NL" sz="32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Teşekkürler</a:t>
            </a:r>
            <a:endParaRPr lang="en-US" altLang="nl-NL" sz="3200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6" name="Rechthoek 55"/>
          <p:cNvSpPr/>
          <p:nvPr/>
        </p:nvSpPr>
        <p:spPr>
          <a:xfrm>
            <a:off x="6070600" y="2382850"/>
            <a:ext cx="1371600" cy="584200"/>
          </a:xfrm>
          <a:prstGeom prst="rect">
            <a:avLst/>
          </a:prstGeom>
        </p:spPr>
        <p:txBody>
          <a:bodyPr wrap="none">
            <a:spAutoFit/>
          </a:bodyPr>
          <a:lstStyle>
            <a:lvl1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de-DE" altLang="nl-NL" sz="32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Tänas</a:t>
            </a:r>
            <a:endParaRPr lang="en-US" altLang="nl-NL" sz="3200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7" name="Rechthoek 56"/>
          <p:cNvSpPr/>
          <p:nvPr/>
        </p:nvSpPr>
        <p:spPr>
          <a:xfrm>
            <a:off x="5575300" y="4546638"/>
            <a:ext cx="1866900" cy="584200"/>
          </a:xfrm>
          <a:prstGeom prst="rect">
            <a:avLst/>
          </a:prstGeom>
        </p:spPr>
        <p:txBody>
          <a:bodyPr wrap="none">
            <a:spAutoFit/>
          </a:bodyPr>
          <a:lstStyle>
            <a:lvl1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he-IL" altLang="nl-NL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תודה רבה</a:t>
            </a:r>
          </a:p>
        </p:txBody>
      </p:sp>
      <p:sp>
        <p:nvSpPr>
          <p:cNvPr id="58" name="Rechthoek 57"/>
          <p:cNvSpPr/>
          <p:nvPr/>
        </p:nvSpPr>
        <p:spPr>
          <a:xfrm>
            <a:off x="3607985" y="2352960"/>
            <a:ext cx="1663700" cy="584200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de-DE" altLang="nl-NL" sz="32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Paldies</a:t>
            </a:r>
            <a:endParaRPr lang="en-US" altLang="nl-NL" sz="3200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7" name="Rectangle 30"/>
          <p:cNvSpPr>
            <a:spLocks noChangeArrowheads="1"/>
          </p:cNvSpPr>
          <p:nvPr/>
        </p:nvSpPr>
        <p:spPr bwMode="auto">
          <a:xfrm>
            <a:off x="8513764" y="1670024"/>
            <a:ext cx="1597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de-DE" altLang="nl-NL" sz="32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Dank U</a:t>
            </a:r>
            <a:endParaRPr lang="en-US" altLang="nl-NL" sz="3200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9" name="Rectangle 44"/>
          <p:cNvSpPr>
            <a:spLocks noChangeArrowheads="1"/>
          </p:cNvSpPr>
          <p:nvPr/>
        </p:nvSpPr>
        <p:spPr bwMode="auto">
          <a:xfrm>
            <a:off x="5497513" y="1698398"/>
            <a:ext cx="1690688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de-DE" altLang="nl-NL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Gracies</a:t>
            </a:r>
            <a:endParaRPr lang="en-US" altLang="nl-NL" sz="3200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1" name="Rechthoek 60"/>
          <p:cNvSpPr/>
          <p:nvPr/>
        </p:nvSpPr>
        <p:spPr>
          <a:xfrm>
            <a:off x="982665" y="3014651"/>
            <a:ext cx="1281112" cy="584200"/>
          </a:xfrm>
          <a:prstGeom prst="rect">
            <a:avLst/>
          </a:prstGeom>
        </p:spPr>
        <p:txBody>
          <a:bodyPr wrap="none">
            <a:spAutoFit/>
          </a:bodyPr>
          <a:lstStyle>
            <a:lvl1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de-DE" altLang="nl-NL" sz="32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Hvala</a:t>
            </a:r>
            <a:endParaRPr lang="nl-NL" altLang="nl-NL" sz="3200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2" name="Text Box 30"/>
          <p:cNvSpPr txBox="1">
            <a:spLocks noChangeArrowheads="1"/>
          </p:cNvSpPr>
          <p:nvPr/>
        </p:nvSpPr>
        <p:spPr bwMode="auto">
          <a:xfrm>
            <a:off x="5895976" y="3108406"/>
            <a:ext cx="24558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ar-EG" altLang="nl-NL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شكرا جزيلا</a:t>
            </a:r>
            <a:endParaRPr lang="en-US" altLang="nl-NL" sz="3200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2" name="Rechthoek 31">
            <a:extLst>
              <a:ext uri="{FF2B5EF4-FFF2-40B4-BE49-F238E27FC236}">
                <a16:creationId xmlns:a16="http://schemas.microsoft.com/office/drawing/2014/main" id="{0E0EA4D8-1349-AD41-BBA5-6ABFCF48CC9E}"/>
              </a:ext>
            </a:extLst>
          </p:cNvPr>
          <p:cNvSpPr/>
          <p:nvPr/>
        </p:nvSpPr>
        <p:spPr>
          <a:xfrm>
            <a:off x="4623101" y="1063640"/>
            <a:ext cx="11611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altLang="nl-NL" sz="32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Tak</a:t>
            </a:r>
            <a:endParaRPr lang="en-US" altLang="nl-NL" sz="3200" b="1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263189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bieski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1465</TotalTime>
  <Words>259</Words>
  <Application>Microsoft Macintosh PowerPoint</Application>
  <PresentationFormat>Breedbeeld</PresentationFormat>
  <Paragraphs>85</Paragraphs>
  <Slides>10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7" baseType="lpstr">
      <vt:lpstr>ＭＳ Ｐゴシック</vt:lpstr>
      <vt:lpstr>Arial</vt:lpstr>
      <vt:lpstr>Calibri</vt:lpstr>
      <vt:lpstr>Calibri Light</vt:lpstr>
      <vt:lpstr>Mangal</vt:lpstr>
      <vt:lpstr>Times</vt:lpstr>
      <vt:lpstr>Motyw pakietu Office</vt:lpstr>
      <vt:lpstr>PowerPoint-presentatie</vt:lpstr>
      <vt:lpstr>New Premises European Domus Medica</vt:lpstr>
      <vt:lpstr>PowerPoint-presentatie</vt:lpstr>
      <vt:lpstr>Board Meeting</vt:lpstr>
      <vt:lpstr>Working Groups</vt:lpstr>
      <vt:lpstr>Meeting of the Groupings Meeting of the Advisory Board</vt:lpstr>
      <vt:lpstr>Meeting of the UEMS Council</vt:lpstr>
      <vt:lpstr>Constitutional Issues</vt:lpstr>
      <vt:lpstr>Next UEMS Meetings</vt:lpstr>
      <vt:lpstr>PowerPoint-presentatie</vt:lpstr>
    </vt:vector>
  </TitlesOfParts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Romuald Krajewski</dc:creator>
  <cp:lastModifiedBy>Bernard Maillet</cp:lastModifiedBy>
  <cp:revision>336</cp:revision>
  <cp:lastPrinted>2016-09-28T08:35:02Z</cp:lastPrinted>
  <dcterms:created xsi:type="dcterms:W3CDTF">2016-09-12T17:35:44Z</dcterms:created>
  <dcterms:modified xsi:type="dcterms:W3CDTF">2018-06-05T13:53:12Z</dcterms:modified>
</cp:coreProperties>
</file>