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4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22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2/21/19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86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2/21/19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92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2/21/19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833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2/21/19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235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2/21/19</a:t>
            </a:fld>
            <a:endParaRPr lang="en-US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854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2/21/19</a:t>
            </a:fld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616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2/21/19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523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2/21/19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230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2/21/19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28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2/21/19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943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2/21/19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608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2/21/19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439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G"/><Relationship Id="rId7" Type="http://schemas.openxmlformats.org/officeDocument/2006/relationships/image" Target="../media/image22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10" Type="http://schemas.openxmlformats.org/officeDocument/2006/relationships/image" Target="../media/image24.jpg"/><Relationship Id="rId4" Type="http://schemas.openxmlformats.org/officeDocument/2006/relationships/image" Target="../media/image19.jpe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g"/><Relationship Id="rId4" Type="http://schemas.openxmlformats.org/officeDocument/2006/relationships/image" Target="../media/image27.jp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10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4.png"/><Relationship Id="rId5" Type="http://schemas.openxmlformats.org/officeDocument/2006/relationships/image" Target="../media/image39.png"/><Relationship Id="rId10" Type="http://schemas.openxmlformats.org/officeDocument/2006/relationships/image" Target="../media/image10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nettore 1 14"/>
          <p:cNvCxnSpPr/>
          <p:nvPr/>
        </p:nvCxnSpPr>
        <p:spPr>
          <a:xfrm>
            <a:off x="0" y="5909904"/>
            <a:ext cx="12192000" cy="0"/>
          </a:xfrm>
          <a:prstGeom prst="line">
            <a:avLst/>
          </a:prstGeom>
          <a:ln w="762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tangolo 12"/>
          <p:cNvSpPr/>
          <p:nvPr/>
        </p:nvSpPr>
        <p:spPr>
          <a:xfrm>
            <a:off x="701749" y="0"/>
            <a:ext cx="10930270" cy="3976577"/>
          </a:xfrm>
          <a:prstGeom prst="rect">
            <a:avLst/>
          </a:prstGeom>
          <a:solidFill>
            <a:srgbClr val="A50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94735" y="1573648"/>
            <a:ext cx="10058400" cy="1524000"/>
          </a:xfrm>
        </p:spPr>
        <p:txBody>
          <a:bodyPr>
            <a:noAutofit/>
          </a:bodyPr>
          <a:lstStyle/>
          <a:p>
            <a:pPr algn="ctr">
              <a:lnSpc>
                <a:spcPts val="7500"/>
              </a:lnSpc>
            </a:pPr>
            <a:r>
              <a:rPr lang="it-IT" sz="7200" b="1" dirty="0">
                <a:solidFill>
                  <a:schemeClr val="bg1"/>
                </a:solidFill>
                <a:latin typeface="Arial Narrow" panose="020B0606020202030204" pitchFamily="34" charset="0"/>
                <a:ea typeface="Adobe Fangsong Std R" panose="02020400000000000000" pitchFamily="18" charset="-128"/>
                <a:cs typeface="Arial" panose="020B0604020202020204" pitchFamily="34" charset="0"/>
              </a:rPr>
              <a:t>FEMS General Assembly</a:t>
            </a:r>
            <a:br>
              <a:rPr lang="it-IT" sz="7200" b="1" dirty="0">
                <a:solidFill>
                  <a:schemeClr val="bg1"/>
                </a:solidFill>
                <a:latin typeface="Arial Narrow" panose="020B0606020202030204" pitchFamily="34" charset="0"/>
                <a:ea typeface="Adobe Fangsong Std R" panose="02020400000000000000" pitchFamily="18" charset="-128"/>
                <a:cs typeface="Arial" panose="020B0604020202020204" pitchFamily="34" charset="0"/>
              </a:rPr>
            </a:br>
            <a:r>
              <a:rPr lang="it-IT" sz="7200" b="1" dirty="0" err="1">
                <a:solidFill>
                  <a:schemeClr val="bg1"/>
                </a:solidFill>
                <a:latin typeface="Arial Narrow" panose="020B0606020202030204" pitchFamily="34" charset="0"/>
                <a:ea typeface="Adobe Fangsong Std R" panose="02020400000000000000" pitchFamily="18" charset="-128"/>
                <a:cs typeface="Arial" panose="020B0604020202020204" pitchFamily="34" charset="0"/>
              </a:rPr>
              <a:t>Naples</a:t>
            </a:r>
            <a:r>
              <a:rPr lang="it-IT" sz="7200" b="1" dirty="0">
                <a:solidFill>
                  <a:schemeClr val="bg1"/>
                </a:solidFill>
                <a:latin typeface="Arial Narrow" panose="020B0606020202030204" pitchFamily="34" charset="0"/>
                <a:ea typeface="Adobe Fangsong Std R" panose="02020400000000000000" pitchFamily="18" charset="-128"/>
                <a:cs typeface="Arial" panose="020B0604020202020204" pitchFamily="34" charset="0"/>
              </a:rPr>
              <a:t> </a:t>
            </a:r>
            <a:br>
              <a:rPr lang="it-IT" sz="7200" b="1" dirty="0">
                <a:solidFill>
                  <a:schemeClr val="bg1"/>
                </a:solidFill>
                <a:latin typeface="Arial Narrow" panose="020B0606020202030204" pitchFamily="34" charset="0"/>
                <a:ea typeface="Adobe Fangsong Std R" panose="02020400000000000000" pitchFamily="18" charset="-128"/>
                <a:cs typeface="Arial" panose="020B0604020202020204" pitchFamily="34" charset="0"/>
              </a:rPr>
            </a:br>
            <a:r>
              <a:rPr lang="it-IT" sz="7200" b="1" dirty="0">
                <a:solidFill>
                  <a:schemeClr val="bg1"/>
                </a:solidFill>
                <a:latin typeface="Arial Narrow" panose="020B0606020202030204" pitchFamily="34" charset="0"/>
                <a:ea typeface="Adobe Fangsong Std R" panose="02020400000000000000" pitchFamily="18" charset="-128"/>
                <a:cs typeface="Arial" panose="020B0604020202020204" pitchFamily="34" charset="0"/>
              </a:rPr>
              <a:t>31 </a:t>
            </a:r>
            <a:r>
              <a:rPr lang="it-IT" sz="7200" b="1" dirty="0" err="1">
                <a:solidFill>
                  <a:schemeClr val="bg1"/>
                </a:solidFill>
                <a:latin typeface="Arial Narrow" panose="020B0606020202030204" pitchFamily="34" charset="0"/>
                <a:ea typeface="Adobe Fangsong Std R" panose="02020400000000000000" pitchFamily="18" charset="-128"/>
                <a:cs typeface="Arial" panose="020B0604020202020204" pitchFamily="34" charset="0"/>
              </a:rPr>
              <a:t>May</a:t>
            </a:r>
            <a:r>
              <a:rPr lang="it-IT" sz="7200" b="1" dirty="0">
                <a:solidFill>
                  <a:schemeClr val="bg1"/>
                </a:solidFill>
                <a:latin typeface="Arial Narrow" panose="020B0606020202030204" pitchFamily="34" charset="0"/>
                <a:ea typeface="Adobe Fangsong Std R" panose="02020400000000000000" pitchFamily="18" charset="-128"/>
                <a:cs typeface="Arial" panose="020B0604020202020204" pitchFamily="34" charset="0"/>
              </a:rPr>
              <a:t> - 1June 2019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7518" y="6094888"/>
            <a:ext cx="1831858" cy="49170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5790" y="6077168"/>
            <a:ext cx="622575" cy="622575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9" y="4568449"/>
            <a:ext cx="3238370" cy="2069351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6655" y="6152086"/>
            <a:ext cx="1957623" cy="435941"/>
          </a:xfrm>
          <a:prstGeom prst="rect">
            <a:avLst/>
          </a:prstGeom>
        </p:spPr>
      </p:pic>
      <p:pic>
        <p:nvPicPr>
          <p:cNvPr id="20" name="Immagine 1" descr="image001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62155" y="6275332"/>
            <a:ext cx="2200940" cy="323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0411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4598" y="1810120"/>
            <a:ext cx="3004003" cy="1999027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052" y="1145478"/>
            <a:ext cx="3533865" cy="2065348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3889" y="1126798"/>
            <a:ext cx="3553825" cy="1999027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01079">
            <a:off x="7244317" y="3267449"/>
            <a:ext cx="3096288" cy="2052974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cxnSp>
        <p:nvCxnSpPr>
          <p:cNvPr id="14" name="Connettore 1 13"/>
          <p:cNvCxnSpPr/>
          <p:nvPr/>
        </p:nvCxnSpPr>
        <p:spPr>
          <a:xfrm>
            <a:off x="0" y="5909904"/>
            <a:ext cx="12192000" cy="0"/>
          </a:xfrm>
          <a:prstGeom prst="line">
            <a:avLst/>
          </a:prstGeom>
          <a:ln w="762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magine 1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710" y="5115395"/>
            <a:ext cx="2486687" cy="1589018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432710" y="0"/>
            <a:ext cx="11231205" cy="914400"/>
          </a:xfrm>
          <a:prstGeom prst="rect">
            <a:avLst/>
          </a:prstGeom>
          <a:solidFill>
            <a:srgbClr val="A50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32709" y="-81678"/>
            <a:ext cx="11231205" cy="1143000"/>
          </a:xfrm>
        </p:spPr>
        <p:txBody>
          <a:bodyPr>
            <a:norm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Arial Narrow" panose="020B0606020202030204" pitchFamily="34" charset="0"/>
                <a:ea typeface="Adobe Fangsong Std R" panose="02020400000000000000" pitchFamily="18" charset="-128"/>
              </a:rPr>
              <a:t>WELCOME IN ITALY, WELCOME IN NAPLES!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27079">
            <a:off x="1143388" y="3223503"/>
            <a:ext cx="3552017" cy="2012810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</p:spTree>
    <p:extLst>
      <p:ext uri="{BB962C8B-B14F-4D97-AF65-F5344CB8AC3E}">
        <p14:creationId xmlns:p14="http://schemas.microsoft.com/office/powerpoint/2010/main" val="1860627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3441" y="3120579"/>
            <a:ext cx="2816443" cy="1884850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sp>
        <p:nvSpPr>
          <p:cNvPr id="4" name="CasellaDiTesto 3"/>
          <p:cNvSpPr txBox="1"/>
          <p:nvPr/>
        </p:nvSpPr>
        <p:spPr>
          <a:xfrm>
            <a:off x="432710" y="2514538"/>
            <a:ext cx="8843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1" dirty="0">
                <a:solidFill>
                  <a:srgbClr val="A50021"/>
                </a:solidFill>
                <a:latin typeface="Arial Narrow" panose="020B0606020202030204" pitchFamily="34" charset="0"/>
                <a:ea typeface="Adobe Fangsong Std R" panose="02020400000000000000" pitchFamily="18" charset="-128"/>
              </a:rPr>
              <a:t>Antico Refettorio del Complesso Monumentale di Santa Maria la Nova</a:t>
            </a: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710" y="1061322"/>
            <a:ext cx="2633763" cy="1463202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76624">
            <a:off x="7223395" y="710773"/>
            <a:ext cx="3048000" cy="2286000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3875" y="3156550"/>
            <a:ext cx="2997390" cy="2248043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sp>
        <p:nvSpPr>
          <p:cNvPr id="15" name="CasellaDiTesto 14"/>
          <p:cNvSpPr txBox="1"/>
          <p:nvPr/>
        </p:nvSpPr>
        <p:spPr>
          <a:xfrm>
            <a:off x="5964389" y="5155102"/>
            <a:ext cx="2518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1" dirty="0">
                <a:solidFill>
                  <a:srgbClr val="A50021"/>
                </a:solidFill>
                <a:latin typeface="Arial Narrow" panose="020B0606020202030204" pitchFamily="34" charset="0"/>
                <a:ea typeface="Adobe Fangsong Std R" panose="02020400000000000000" pitchFamily="18" charset="-128"/>
              </a:rPr>
              <a:t>.. and Welcome Cocktail</a:t>
            </a:r>
            <a:r>
              <a:rPr lang="it-IT" b="1" i="1" dirty="0">
                <a:solidFill>
                  <a:schemeClr val="accent1">
                    <a:lumMod val="50000"/>
                  </a:schemeClr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</a:rPr>
              <a:t>  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432710" y="0"/>
            <a:ext cx="11231205" cy="914400"/>
          </a:xfrm>
          <a:prstGeom prst="rect">
            <a:avLst/>
          </a:prstGeom>
          <a:solidFill>
            <a:srgbClr val="A50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Titolo 1"/>
          <p:cNvSpPr txBox="1">
            <a:spLocks/>
          </p:cNvSpPr>
          <p:nvPr/>
        </p:nvSpPr>
        <p:spPr>
          <a:xfrm>
            <a:off x="432709" y="-81678"/>
            <a:ext cx="1123120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>
                <a:solidFill>
                  <a:schemeClr val="bg1"/>
                </a:solidFill>
                <a:latin typeface="Arial Narrow" panose="020B0606020202030204" pitchFamily="34" charset="0"/>
                <a:ea typeface="Adobe Fangsong Std R" panose="02020400000000000000" pitchFamily="18" charset="-128"/>
              </a:rPr>
              <a:t>FEMS CONFERENCE 30 MAY 2018 (3-7 PM)</a:t>
            </a:r>
          </a:p>
        </p:txBody>
      </p:sp>
      <p:cxnSp>
        <p:nvCxnSpPr>
          <p:cNvPr id="18" name="Connettore 1 17"/>
          <p:cNvCxnSpPr/>
          <p:nvPr/>
        </p:nvCxnSpPr>
        <p:spPr>
          <a:xfrm>
            <a:off x="0" y="5909904"/>
            <a:ext cx="12192000" cy="0"/>
          </a:xfrm>
          <a:prstGeom prst="line">
            <a:avLst/>
          </a:prstGeom>
          <a:ln w="762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magine 1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710" y="5115395"/>
            <a:ext cx="2486687" cy="1589018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709" y="2996773"/>
            <a:ext cx="2843282" cy="2132462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</p:spTree>
    <p:extLst>
      <p:ext uri="{BB962C8B-B14F-4D97-AF65-F5344CB8AC3E}">
        <p14:creationId xmlns:p14="http://schemas.microsoft.com/office/powerpoint/2010/main" val="4229634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magin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610" y="3226438"/>
            <a:ext cx="2628900" cy="1743075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4578" y="3586070"/>
            <a:ext cx="3189763" cy="1770318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710" y="1061322"/>
            <a:ext cx="1769967" cy="2214825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630" y="1135441"/>
            <a:ext cx="2628900" cy="1743075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4265" y="3276147"/>
            <a:ext cx="2962275" cy="1543050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33436">
            <a:off x="2493768" y="956217"/>
            <a:ext cx="2681518" cy="2235716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47497">
            <a:off x="8403209" y="1047505"/>
            <a:ext cx="2989943" cy="2242457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sp>
        <p:nvSpPr>
          <p:cNvPr id="12" name="Rettangolo 11"/>
          <p:cNvSpPr/>
          <p:nvPr/>
        </p:nvSpPr>
        <p:spPr>
          <a:xfrm>
            <a:off x="432710" y="0"/>
            <a:ext cx="11231205" cy="914400"/>
          </a:xfrm>
          <a:prstGeom prst="rect">
            <a:avLst/>
          </a:prstGeom>
          <a:solidFill>
            <a:srgbClr val="A50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Titolo 1"/>
          <p:cNvSpPr txBox="1">
            <a:spLocks/>
          </p:cNvSpPr>
          <p:nvPr/>
        </p:nvSpPr>
        <p:spPr>
          <a:xfrm>
            <a:off x="432709" y="-81678"/>
            <a:ext cx="1123120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>
                <a:solidFill>
                  <a:schemeClr val="bg1"/>
                </a:solidFill>
                <a:latin typeface="Arial Narrow" panose="020B0606020202030204" pitchFamily="34" charset="0"/>
                <a:ea typeface="Adobe Fangsong Std R" panose="02020400000000000000" pitchFamily="18" charset="-128"/>
              </a:rPr>
              <a:t>FEMS GA GRAND HOTEL ORIENTE</a:t>
            </a:r>
          </a:p>
        </p:txBody>
      </p:sp>
      <p:cxnSp>
        <p:nvCxnSpPr>
          <p:cNvPr id="17" name="Connettore 1 16"/>
          <p:cNvCxnSpPr/>
          <p:nvPr/>
        </p:nvCxnSpPr>
        <p:spPr>
          <a:xfrm>
            <a:off x="0" y="5909904"/>
            <a:ext cx="12192000" cy="0"/>
          </a:xfrm>
          <a:prstGeom prst="line">
            <a:avLst/>
          </a:prstGeom>
          <a:ln w="762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magine 1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710" y="5115395"/>
            <a:ext cx="2486687" cy="1589018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6540" y="3751525"/>
            <a:ext cx="1847850" cy="2476500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</p:spTree>
    <p:extLst>
      <p:ext uri="{BB962C8B-B14F-4D97-AF65-F5344CB8AC3E}">
        <p14:creationId xmlns:p14="http://schemas.microsoft.com/office/powerpoint/2010/main" val="2771429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1021">
            <a:off x="1557460" y="794842"/>
            <a:ext cx="1789496" cy="2248398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88949">
            <a:off x="8330499" y="1378208"/>
            <a:ext cx="2968468" cy="1669763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3387" y="1078327"/>
            <a:ext cx="3705225" cy="1228725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7341" y="3995173"/>
            <a:ext cx="3028950" cy="1514475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sp>
        <p:nvSpPr>
          <p:cNvPr id="12" name="AutoShape 2" descr="Risultati immagini per arte a napo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663" y="3230063"/>
            <a:ext cx="2705100" cy="1685925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7712" y="2672422"/>
            <a:ext cx="2428875" cy="1885950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33868" y="3399751"/>
            <a:ext cx="2466975" cy="1847850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cxnSp>
        <p:nvCxnSpPr>
          <p:cNvPr id="15" name="Connettore 1 14"/>
          <p:cNvCxnSpPr/>
          <p:nvPr/>
        </p:nvCxnSpPr>
        <p:spPr>
          <a:xfrm>
            <a:off x="0" y="5909904"/>
            <a:ext cx="12192000" cy="0"/>
          </a:xfrm>
          <a:prstGeom prst="line">
            <a:avLst/>
          </a:prstGeom>
          <a:ln w="762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magine 15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710" y="5115395"/>
            <a:ext cx="2486687" cy="1589018"/>
          </a:xfrm>
          <a:prstGeom prst="rect">
            <a:avLst/>
          </a:prstGeom>
        </p:spPr>
      </p:pic>
      <p:sp>
        <p:nvSpPr>
          <p:cNvPr id="19" name="Rettangolo 18"/>
          <p:cNvSpPr/>
          <p:nvPr/>
        </p:nvSpPr>
        <p:spPr>
          <a:xfrm>
            <a:off x="432710" y="0"/>
            <a:ext cx="11231205" cy="914400"/>
          </a:xfrm>
          <a:prstGeom prst="rect">
            <a:avLst/>
          </a:prstGeom>
          <a:solidFill>
            <a:srgbClr val="A50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Titolo 1"/>
          <p:cNvSpPr txBox="1">
            <a:spLocks/>
          </p:cNvSpPr>
          <p:nvPr/>
        </p:nvSpPr>
        <p:spPr>
          <a:xfrm>
            <a:off x="432709" y="-81678"/>
            <a:ext cx="1123120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>
                <a:solidFill>
                  <a:schemeClr val="bg1"/>
                </a:solidFill>
                <a:latin typeface="Arial Narrow" panose="020B0606020202030204" pitchFamily="34" charset="0"/>
                <a:ea typeface="Adobe Fangsong Std R" panose="02020400000000000000" pitchFamily="18" charset="-128"/>
              </a:rPr>
              <a:t>FEMS GA - NAPLES</a:t>
            </a:r>
          </a:p>
        </p:txBody>
      </p:sp>
    </p:spTree>
    <p:extLst>
      <p:ext uri="{BB962C8B-B14F-4D97-AF65-F5344CB8AC3E}">
        <p14:creationId xmlns:p14="http://schemas.microsoft.com/office/powerpoint/2010/main" val="1033955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Risultati immagini per arte a napo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cxnSp>
        <p:nvCxnSpPr>
          <p:cNvPr id="15" name="Connettore 1 14"/>
          <p:cNvCxnSpPr/>
          <p:nvPr/>
        </p:nvCxnSpPr>
        <p:spPr>
          <a:xfrm>
            <a:off x="0" y="5909904"/>
            <a:ext cx="12192000" cy="0"/>
          </a:xfrm>
          <a:prstGeom prst="line">
            <a:avLst/>
          </a:prstGeom>
          <a:ln w="762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tangolo 18"/>
          <p:cNvSpPr/>
          <p:nvPr/>
        </p:nvSpPr>
        <p:spPr>
          <a:xfrm>
            <a:off x="432710" y="0"/>
            <a:ext cx="11231205" cy="914400"/>
          </a:xfrm>
          <a:prstGeom prst="rect">
            <a:avLst/>
          </a:prstGeom>
          <a:solidFill>
            <a:srgbClr val="A50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Titolo 1"/>
          <p:cNvSpPr txBox="1">
            <a:spLocks/>
          </p:cNvSpPr>
          <p:nvPr/>
        </p:nvSpPr>
        <p:spPr>
          <a:xfrm>
            <a:off x="432709" y="-81678"/>
            <a:ext cx="1123120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>
                <a:solidFill>
                  <a:schemeClr val="bg1"/>
                </a:solidFill>
                <a:latin typeface="Arial Narrow" panose="020B0606020202030204" pitchFamily="34" charset="0"/>
                <a:ea typeface="Adobe Fangsong Std R" panose="02020400000000000000" pitchFamily="18" charset="-128"/>
              </a:rPr>
              <a:t>FEMS GA - NAPLES</a:t>
            </a: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602" y="1645788"/>
            <a:ext cx="3418971" cy="1820172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pic>
        <p:nvPicPr>
          <p:cNvPr id="21" name="Immagine 2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6102" y="1061322"/>
            <a:ext cx="3307884" cy="1761032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pic>
        <p:nvPicPr>
          <p:cNvPr id="23" name="Immagine 2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9527" y="1575908"/>
            <a:ext cx="3238062" cy="615828"/>
          </a:xfrm>
          <a:prstGeom prst="rect">
            <a:avLst/>
          </a:prstGeom>
        </p:spPr>
      </p:pic>
      <p:sp>
        <p:nvSpPr>
          <p:cNvPr id="24" name="CasellaDiTesto 23"/>
          <p:cNvSpPr txBox="1"/>
          <p:nvPr/>
        </p:nvSpPr>
        <p:spPr>
          <a:xfrm>
            <a:off x="8629741" y="2542629"/>
            <a:ext cx="303417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i="1" dirty="0" err="1">
                <a:solidFill>
                  <a:srgbClr val="A50021"/>
                </a:solidFill>
                <a:latin typeface="Monotype Corsiva" panose="03010101010201010101" pitchFamily="66" charset="0"/>
                <a:ea typeface="Adobe Fangsong Std R" panose="02020400000000000000" pitchFamily="18" charset="-128"/>
              </a:rPr>
              <a:t>Our</a:t>
            </a:r>
            <a:r>
              <a:rPr lang="it-IT" sz="4400" i="1" dirty="0">
                <a:solidFill>
                  <a:srgbClr val="A50021"/>
                </a:solidFill>
                <a:latin typeface="Monotype Corsiva" panose="03010101010201010101" pitchFamily="66" charset="0"/>
                <a:ea typeface="Adobe Fangsong Std R" panose="02020400000000000000" pitchFamily="18" charset="-128"/>
              </a:rPr>
              <a:t> </a:t>
            </a:r>
            <a:r>
              <a:rPr lang="it-IT" sz="4400" i="1" dirty="0" err="1">
                <a:solidFill>
                  <a:srgbClr val="A50021"/>
                </a:solidFill>
                <a:latin typeface="Monotype Corsiva" panose="03010101010201010101" pitchFamily="66" charset="0"/>
                <a:ea typeface="Adobe Fangsong Std R" panose="02020400000000000000" pitchFamily="18" charset="-128"/>
              </a:rPr>
              <a:t>dinner</a:t>
            </a:r>
            <a:r>
              <a:rPr lang="it-IT" sz="4400" i="1" dirty="0">
                <a:solidFill>
                  <a:srgbClr val="A50021"/>
                </a:solidFill>
                <a:latin typeface="Monotype Corsiva" panose="03010101010201010101" pitchFamily="66" charset="0"/>
                <a:ea typeface="Adobe Fangsong Std R" panose="02020400000000000000" pitchFamily="18" charset="-128"/>
              </a:rPr>
              <a:t>, </a:t>
            </a:r>
            <a:r>
              <a:rPr lang="it-IT" sz="4400" i="1" dirty="0" err="1">
                <a:solidFill>
                  <a:srgbClr val="A50021"/>
                </a:solidFill>
                <a:latin typeface="Monotype Corsiva" panose="03010101010201010101" pitchFamily="66" charset="0"/>
                <a:ea typeface="Adobe Fangsong Std R" panose="02020400000000000000" pitchFamily="18" charset="-128"/>
              </a:rPr>
              <a:t>between</a:t>
            </a:r>
            <a:r>
              <a:rPr lang="it-IT" sz="4400" i="1" dirty="0">
                <a:solidFill>
                  <a:srgbClr val="A50021"/>
                </a:solidFill>
                <a:latin typeface="Monotype Corsiva" panose="03010101010201010101" pitchFamily="66" charset="0"/>
                <a:ea typeface="Adobe Fangsong Std R" panose="02020400000000000000" pitchFamily="18" charset="-128"/>
              </a:rPr>
              <a:t> </a:t>
            </a:r>
            <a:r>
              <a:rPr lang="it-IT" sz="4400" i="1" dirty="0" err="1">
                <a:solidFill>
                  <a:srgbClr val="A50021"/>
                </a:solidFill>
                <a:latin typeface="Monotype Corsiva" panose="03010101010201010101" pitchFamily="66" charset="0"/>
                <a:ea typeface="Adobe Fangsong Std R" panose="02020400000000000000" pitchFamily="18" charset="-128"/>
              </a:rPr>
              <a:t>sea</a:t>
            </a:r>
            <a:r>
              <a:rPr lang="it-IT" sz="4400" i="1" dirty="0">
                <a:solidFill>
                  <a:srgbClr val="A50021"/>
                </a:solidFill>
                <a:latin typeface="Monotype Corsiva" panose="03010101010201010101" pitchFamily="66" charset="0"/>
                <a:ea typeface="Adobe Fangsong Std R" panose="02020400000000000000" pitchFamily="18" charset="-128"/>
              </a:rPr>
              <a:t> and </a:t>
            </a:r>
            <a:r>
              <a:rPr lang="it-IT" sz="4400" i="1" dirty="0" err="1">
                <a:solidFill>
                  <a:srgbClr val="A50021"/>
                </a:solidFill>
                <a:latin typeface="Monotype Corsiva" panose="03010101010201010101" pitchFamily="66" charset="0"/>
                <a:ea typeface="Adobe Fangsong Std R" panose="02020400000000000000" pitchFamily="18" charset="-128"/>
              </a:rPr>
              <a:t>history</a:t>
            </a:r>
            <a:r>
              <a:rPr lang="it-IT" sz="4400" i="1" dirty="0">
                <a:solidFill>
                  <a:srgbClr val="A50021"/>
                </a:solidFill>
                <a:latin typeface="Monotype Corsiva" panose="03010101010201010101" pitchFamily="66" charset="0"/>
                <a:ea typeface="Adobe Fangsong Std R" panose="02020400000000000000" pitchFamily="18" charset="-128"/>
              </a:rPr>
              <a:t>...</a:t>
            </a: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975" y="5115395"/>
            <a:ext cx="2486687" cy="1589018"/>
          </a:xfrm>
          <a:prstGeom prst="rect">
            <a:avLst/>
          </a:prstGeom>
        </p:spPr>
      </p:pic>
      <p:pic>
        <p:nvPicPr>
          <p:cNvPr id="22" name="Immagine 2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43097">
            <a:off x="3647595" y="3499767"/>
            <a:ext cx="4388263" cy="2333041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</p:spTree>
    <p:extLst>
      <p:ext uri="{BB962C8B-B14F-4D97-AF65-F5344CB8AC3E}">
        <p14:creationId xmlns:p14="http://schemas.microsoft.com/office/powerpoint/2010/main" val="2198531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Connettore 1 25"/>
          <p:cNvCxnSpPr/>
          <p:nvPr/>
        </p:nvCxnSpPr>
        <p:spPr>
          <a:xfrm>
            <a:off x="0" y="5909904"/>
            <a:ext cx="12192000" cy="0"/>
          </a:xfrm>
          <a:prstGeom prst="line">
            <a:avLst/>
          </a:prstGeom>
          <a:ln w="762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utoShape 2" descr="Risultati immagini per arte a napo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1867" y="978579"/>
            <a:ext cx="2771775" cy="1647825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67101">
            <a:off x="4581525" y="4624696"/>
            <a:ext cx="3028950" cy="1514475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0190" y="2829234"/>
            <a:ext cx="2619375" cy="1743075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0190" y="914400"/>
            <a:ext cx="3147635" cy="1590675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pic>
        <p:nvPicPr>
          <p:cNvPr id="21" name="Immagin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623779">
            <a:off x="347302" y="894053"/>
            <a:ext cx="2619375" cy="1743075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pic>
        <p:nvPicPr>
          <p:cNvPr id="22" name="Immagin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927" y="2982253"/>
            <a:ext cx="1925215" cy="1590056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pic>
        <p:nvPicPr>
          <p:cNvPr id="23" name="Immagine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50618" y="1269503"/>
            <a:ext cx="2143125" cy="2133600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pic>
        <p:nvPicPr>
          <p:cNvPr id="24" name="Immagine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97851" y="3243324"/>
            <a:ext cx="2876550" cy="1590675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sp>
        <p:nvSpPr>
          <p:cNvPr id="17" name="AutoShape 2" descr="Risultati immagini per arte a napo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8" name="Rettangolo 17"/>
          <p:cNvSpPr/>
          <p:nvPr/>
        </p:nvSpPr>
        <p:spPr>
          <a:xfrm>
            <a:off x="432710" y="0"/>
            <a:ext cx="11231205" cy="914400"/>
          </a:xfrm>
          <a:prstGeom prst="rect">
            <a:avLst/>
          </a:prstGeom>
          <a:solidFill>
            <a:srgbClr val="A50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Titolo 1"/>
          <p:cNvSpPr txBox="1">
            <a:spLocks/>
          </p:cNvSpPr>
          <p:nvPr/>
        </p:nvSpPr>
        <p:spPr>
          <a:xfrm>
            <a:off x="432709" y="-81678"/>
            <a:ext cx="1123120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>
                <a:solidFill>
                  <a:schemeClr val="bg1"/>
                </a:solidFill>
                <a:latin typeface="Arial Narrow" panose="020B0606020202030204" pitchFamily="34" charset="0"/>
                <a:ea typeface="Adobe Fangsong Std R" panose="02020400000000000000" pitchFamily="18" charset="-128"/>
              </a:rPr>
              <a:t>FEMS GA - NAPLES</a:t>
            </a:r>
          </a:p>
        </p:txBody>
      </p:sp>
      <p:pic>
        <p:nvPicPr>
          <p:cNvPr id="27" name="Immagine 26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710" y="5115395"/>
            <a:ext cx="2486687" cy="1589018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50778" y="3826320"/>
            <a:ext cx="2466975" cy="1847850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999638">
            <a:off x="9732288" y="2514637"/>
            <a:ext cx="2209800" cy="2066925"/>
          </a:xfrm>
          <a:prstGeom prst="rect">
            <a:avLst/>
          </a:prstGeom>
          <a:ln w="76200">
            <a:solidFill>
              <a:srgbClr val="A50021"/>
            </a:solidFill>
          </a:ln>
        </p:spPr>
      </p:pic>
    </p:spTree>
    <p:extLst>
      <p:ext uri="{BB962C8B-B14F-4D97-AF65-F5344CB8AC3E}">
        <p14:creationId xmlns:p14="http://schemas.microsoft.com/office/powerpoint/2010/main" val="1341418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Risultati immagini per arte a napo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cxnSp>
        <p:nvCxnSpPr>
          <p:cNvPr id="10" name="Connettore 1 9"/>
          <p:cNvCxnSpPr/>
          <p:nvPr/>
        </p:nvCxnSpPr>
        <p:spPr>
          <a:xfrm>
            <a:off x="0" y="5909904"/>
            <a:ext cx="12192000" cy="0"/>
          </a:xfrm>
          <a:prstGeom prst="line">
            <a:avLst/>
          </a:prstGeom>
          <a:ln w="7620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tangolo 12"/>
          <p:cNvSpPr/>
          <p:nvPr/>
        </p:nvSpPr>
        <p:spPr>
          <a:xfrm>
            <a:off x="701749" y="0"/>
            <a:ext cx="10930270" cy="3225799"/>
          </a:xfrm>
          <a:prstGeom prst="rect">
            <a:avLst/>
          </a:prstGeom>
          <a:solidFill>
            <a:srgbClr val="A50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Titolo 1"/>
          <p:cNvSpPr txBox="1">
            <a:spLocks/>
          </p:cNvSpPr>
          <p:nvPr/>
        </p:nvSpPr>
        <p:spPr>
          <a:xfrm>
            <a:off x="994735" y="397007"/>
            <a:ext cx="100584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000"/>
              </a:lnSpc>
            </a:pPr>
            <a:br>
              <a:rPr lang="it-IT" sz="5400" b="1" dirty="0">
                <a:solidFill>
                  <a:schemeClr val="bg1"/>
                </a:solidFill>
                <a:latin typeface="Arial Narrow" panose="020B0606020202030204" pitchFamily="34" charset="0"/>
                <a:ea typeface="Adobe Fangsong Std R" panose="02020400000000000000" pitchFamily="18" charset="-128"/>
                <a:cs typeface="Arial" panose="020B0604020202020204" pitchFamily="34" charset="0"/>
              </a:rPr>
            </a:br>
            <a:r>
              <a:rPr lang="it-IT" sz="5400" b="1" dirty="0">
                <a:solidFill>
                  <a:schemeClr val="bg1"/>
                </a:solidFill>
                <a:latin typeface="Arial Narrow" panose="020B0606020202030204" pitchFamily="34" charset="0"/>
                <a:ea typeface="Adobe Fangsong Std R" panose="02020400000000000000" pitchFamily="18" charset="-128"/>
                <a:cs typeface="Arial" panose="020B0604020202020204" pitchFamily="34" charset="0"/>
              </a:rPr>
              <a:t>FEMS General Assembly</a:t>
            </a:r>
            <a:br>
              <a:rPr lang="it-IT" sz="5400" b="1" dirty="0">
                <a:solidFill>
                  <a:schemeClr val="bg1"/>
                </a:solidFill>
                <a:latin typeface="Arial Narrow" panose="020B0606020202030204" pitchFamily="34" charset="0"/>
                <a:ea typeface="Adobe Fangsong Std R" panose="02020400000000000000" pitchFamily="18" charset="-128"/>
                <a:cs typeface="Arial" panose="020B0604020202020204" pitchFamily="34" charset="0"/>
              </a:rPr>
            </a:br>
            <a:r>
              <a:rPr lang="it-IT" sz="5400" b="1" dirty="0" err="1">
                <a:solidFill>
                  <a:schemeClr val="bg1"/>
                </a:solidFill>
                <a:latin typeface="Arial Narrow" panose="020B0606020202030204" pitchFamily="34" charset="0"/>
                <a:ea typeface="Adobe Fangsong Std R" panose="02020400000000000000" pitchFamily="18" charset="-128"/>
                <a:cs typeface="Arial" panose="020B0604020202020204" pitchFamily="34" charset="0"/>
              </a:rPr>
              <a:t>Naples</a:t>
            </a:r>
            <a:r>
              <a:rPr lang="it-IT" sz="5400" b="1" dirty="0">
                <a:solidFill>
                  <a:schemeClr val="bg1"/>
                </a:solidFill>
                <a:latin typeface="Arial Narrow" panose="020B0606020202030204" pitchFamily="34" charset="0"/>
                <a:ea typeface="Adobe Fangsong Std R" panose="02020400000000000000" pitchFamily="18" charset="-128"/>
                <a:cs typeface="Arial" panose="020B0604020202020204" pitchFamily="34" charset="0"/>
              </a:rPr>
              <a:t> </a:t>
            </a:r>
            <a:br>
              <a:rPr lang="it-IT" sz="5400" b="1" dirty="0">
                <a:solidFill>
                  <a:schemeClr val="bg1"/>
                </a:solidFill>
                <a:latin typeface="Arial Narrow" panose="020B0606020202030204" pitchFamily="34" charset="0"/>
                <a:ea typeface="Adobe Fangsong Std R" panose="02020400000000000000" pitchFamily="18" charset="-128"/>
                <a:cs typeface="Arial" panose="020B0604020202020204" pitchFamily="34" charset="0"/>
              </a:rPr>
            </a:br>
            <a:r>
              <a:rPr lang="it-IT" sz="5400" b="1" dirty="0">
                <a:solidFill>
                  <a:schemeClr val="bg1"/>
                </a:solidFill>
                <a:latin typeface="Arial Narrow" panose="020B0606020202030204" pitchFamily="34" charset="0"/>
                <a:ea typeface="Adobe Fangsong Std R" panose="02020400000000000000" pitchFamily="18" charset="-128"/>
                <a:cs typeface="Arial" panose="020B0604020202020204" pitchFamily="34" charset="0"/>
              </a:rPr>
              <a:t>31 </a:t>
            </a:r>
            <a:r>
              <a:rPr lang="it-IT" sz="5400" b="1" dirty="0" err="1">
                <a:solidFill>
                  <a:schemeClr val="bg1"/>
                </a:solidFill>
                <a:latin typeface="Arial Narrow" panose="020B0606020202030204" pitchFamily="34" charset="0"/>
                <a:ea typeface="Adobe Fangsong Std R" panose="02020400000000000000" pitchFamily="18" charset="-128"/>
                <a:cs typeface="Arial" panose="020B0604020202020204" pitchFamily="34" charset="0"/>
              </a:rPr>
              <a:t>May</a:t>
            </a:r>
            <a:r>
              <a:rPr lang="it-IT" sz="5400" b="1" dirty="0">
                <a:solidFill>
                  <a:schemeClr val="bg1"/>
                </a:solidFill>
                <a:latin typeface="Arial Narrow" panose="020B0606020202030204" pitchFamily="34" charset="0"/>
                <a:ea typeface="Adobe Fangsong Std R" panose="02020400000000000000" pitchFamily="18" charset="-128"/>
                <a:cs typeface="Arial" panose="020B0604020202020204" pitchFamily="34" charset="0"/>
              </a:rPr>
              <a:t> - 1June 2019</a:t>
            </a: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7449" y="6038971"/>
            <a:ext cx="2230969" cy="598829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5302" y="5990636"/>
            <a:ext cx="622575" cy="622575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710" y="5115395"/>
            <a:ext cx="2486687" cy="1589018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8198" y="6081838"/>
            <a:ext cx="2496583" cy="555962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701749" y="2402959"/>
            <a:ext cx="109302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it-IT" sz="6000" i="1" dirty="0">
                <a:solidFill>
                  <a:srgbClr val="A50021"/>
                </a:solidFill>
                <a:latin typeface="Monotype Corsiva" panose="03010101010201010101" pitchFamily="66" charset="0"/>
                <a:ea typeface="Adobe Fangsong Std R" panose="02020400000000000000" pitchFamily="18" charset="-128"/>
              </a:rPr>
            </a:br>
            <a:r>
              <a:rPr lang="it-IT" sz="6000" i="1" dirty="0">
                <a:solidFill>
                  <a:srgbClr val="A50021"/>
                </a:solidFill>
                <a:latin typeface="Monotype Corsiva" panose="03010101010201010101" pitchFamily="66" charset="0"/>
                <a:ea typeface="Adobe Fangsong Std R" panose="02020400000000000000" pitchFamily="18" charset="-128"/>
              </a:rPr>
              <a:t>An </a:t>
            </a:r>
            <a:r>
              <a:rPr lang="it-IT" sz="6000" i="1" dirty="0" err="1">
                <a:solidFill>
                  <a:srgbClr val="A50021"/>
                </a:solidFill>
                <a:latin typeface="Monotype Corsiva" panose="03010101010201010101" pitchFamily="66" charset="0"/>
                <a:ea typeface="Adobe Fangsong Std R" panose="02020400000000000000" pitchFamily="18" charset="-128"/>
              </a:rPr>
              <a:t>important</a:t>
            </a:r>
            <a:r>
              <a:rPr lang="it-IT" sz="6000" i="1" dirty="0">
                <a:solidFill>
                  <a:srgbClr val="A50021"/>
                </a:solidFill>
                <a:latin typeface="Monotype Corsiva" panose="03010101010201010101" pitchFamily="66" charset="0"/>
                <a:ea typeface="Adobe Fangsong Std R" panose="02020400000000000000" pitchFamily="18" charset="-128"/>
              </a:rPr>
              <a:t> </a:t>
            </a:r>
            <a:r>
              <a:rPr lang="it-IT" sz="6000" i="1" dirty="0" err="1">
                <a:solidFill>
                  <a:srgbClr val="A50021"/>
                </a:solidFill>
                <a:latin typeface="Monotype Corsiva" panose="03010101010201010101" pitchFamily="66" charset="0"/>
                <a:ea typeface="Adobe Fangsong Std R" panose="02020400000000000000" pitchFamily="18" charset="-128"/>
              </a:rPr>
              <a:t>opportunity</a:t>
            </a:r>
            <a:r>
              <a:rPr lang="it-IT" sz="6000" i="1" dirty="0">
                <a:solidFill>
                  <a:srgbClr val="A50021"/>
                </a:solidFill>
                <a:latin typeface="Monotype Corsiva" panose="03010101010201010101" pitchFamily="66" charset="0"/>
                <a:ea typeface="Adobe Fangsong Std R" panose="02020400000000000000" pitchFamily="18" charset="-128"/>
              </a:rPr>
              <a:t> </a:t>
            </a:r>
          </a:p>
          <a:p>
            <a:pPr algn="ctr"/>
            <a:r>
              <a:rPr lang="it-IT" sz="6000" i="1" dirty="0">
                <a:solidFill>
                  <a:srgbClr val="A50021"/>
                </a:solidFill>
                <a:latin typeface="Monotype Corsiva" panose="03010101010201010101" pitchFamily="66" charset="0"/>
                <a:ea typeface="Adobe Fangsong Std R" panose="02020400000000000000" pitchFamily="18" charset="-128"/>
              </a:rPr>
              <a:t>with a </a:t>
            </a:r>
            <a:r>
              <a:rPr lang="it-IT" sz="6000" i="1" dirty="0" err="1">
                <a:solidFill>
                  <a:srgbClr val="A50021"/>
                </a:solidFill>
                <a:latin typeface="Monotype Corsiva" panose="03010101010201010101" pitchFamily="66" charset="0"/>
                <a:ea typeface="Adobe Fangsong Std R" panose="02020400000000000000" pitchFamily="18" charset="-128"/>
              </a:rPr>
              <a:t>touch</a:t>
            </a:r>
            <a:r>
              <a:rPr lang="it-IT" sz="6000" i="1" dirty="0">
                <a:solidFill>
                  <a:srgbClr val="A50021"/>
                </a:solidFill>
                <a:latin typeface="Monotype Corsiva" panose="03010101010201010101" pitchFamily="66" charset="0"/>
                <a:ea typeface="Adobe Fangsong Std R" panose="02020400000000000000" pitchFamily="18" charset="-128"/>
              </a:rPr>
              <a:t> of the </a:t>
            </a:r>
            <a:r>
              <a:rPr lang="it-IT" sz="6000" i="1" dirty="0" err="1">
                <a:solidFill>
                  <a:srgbClr val="A50021"/>
                </a:solidFill>
                <a:latin typeface="Monotype Corsiva" panose="03010101010201010101" pitchFamily="66" charset="0"/>
                <a:ea typeface="Adobe Fangsong Std R" panose="02020400000000000000" pitchFamily="18" charset="-128"/>
              </a:rPr>
              <a:t>Italian</a:t>
            </a:r>
            <a:r>
              <a:rPr lang="it-IT" sz="6000" i="1" dirty="0">
                <a:solidFill>
                  <a:srgbClr val="A50021"/>
                </a:solidFill>
                <a:latin typeface="Monotype Corsiva" panose="03010101010201010101" pitchFamily="66" charset="0"/>
                <a:ea typeface="Adobe Fangsong Std R" panose="02020400000000000000" pitchFamily="18" charset="-128"/>
              </a:rPr>
              <a:t> style</a:t>
            </a:r>
          </a:p>
        </p:txBody>
      </p:sp>
      <p:pic>
        <p:nvPicPr>
          <p:cNvPr id="1026" name="Immagine 1" descr="image00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31079" y="6136972"/>
            <a:ext cx="26797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14029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</TotalTime>
  <Words>59</Words>
  <Application>Microsoft Macintosh PowerPoint</Application>
  <PresentationFormat>Widescreen</PresentationFormat>
  <Paragraphs>13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Adobe Fangsong Std R</vt:lpstr>
      <vt:lpstr>Arial</vt:lpstr>
      <vt:lpstr>Arial Narrow</vt:lpstr>
      <vt:lpstr>Calibri</vt:lpstr>
      <vt:lpstr>Monotype Corsiva</vt:lpstr>
      <vt:lpstr>Tema di Office</vt:lpstr>
      <vt:lpstr>FEMS General Assembly Naples  31 May - 1June 2019</vt:lpstr>
      <vt:lpstr>WELCOME IN ITALY, WELCOME IN NAPLES!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Administrator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FEMS General Assembly 31May - 1June 2019</dc:title>
  <dc:creator>Leonardo Li Vecchi</dc:creator>
  <cp:lastModifiedBy>Oana Diana Voicu</cp:lastModifiedBy>
  <cp:revision>26</cp:revision>
  <dcterms:created xsi:type="dcterms:W3CDTF">2018-09-15T10:27:26Z</dcterms:created>
  <dcterms:modified xsi:type="dcterms:W3CDTF">2019-02-21T11:17:51Z</dcterms:modified>
</cp:coreProperties>
</file>